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9"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778AAC-4E41-4184-80D3-8115737FAC39}" type="datetimeFigureOut">
              <a:rPr lang="en-US" smtClean="0"/>
              <a:t>3/20/2011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C5190-1BD3-452A-8A11-A7EA62E8CE99}" type="slidenum">
              <a:rPr lang="en-US" smtClean="0"/>
              <a:t>‹#›</a:t>
            </a:fld>
            <a:endParaRPr lang="en-US"/>
          </a:p>
        </p:txBody>
      </p:sp>
    </p:spTree>
    <p:extLst>
      <p:ext uri="{BB962C8B-B14F-4D97-AF65-F5344CB8AC3E}">
        <p14:creationId xmlns:p14="http://schemas.microsoft.com/office/powerpoint/2010/main" val="1180665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778AAC-4E41-4184-80D3-8115737FAC39}" type="datetimeFigureOut">
              <a:rPr lang="en-US" smtClean="0"/>
              <a:t>3/20/2011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C5190-1BD3-452A-8A11-A7EA62E8CE99}" type="slidenum">
              <a:rPr lang="en-US" smtClean="0"/>
              <a:t>‹#›</a:t>
            </a:fld>
            <a:endParaRPr lang="en-US"/>
          </a:p>
        </p:txBody>
      </p:sp>
    </p:spTree>
    <p:extLst>
      <p:ext uri="{BB962C8B-B14F-4D97-AF65-F5344CB8AC3E}">
        <p14:creationId xmlns:p14="http://schemas.microsoft.com/office/powerpoint/2010/main" val="1581014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778AAC-4E41-4184-80D3-8115737FAC39}" type="datetimeFigureOut">
              <a:rPr lang="en-US" smtClean="0"/>
              <a:t>3/20/2011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C5190-1BD3-452A-8A11-A7EA62E8CE99}" type="slidenum">
              <a:rPr lang="en-US" smtClean="0"/>
              <a:t>‹#›</a:t>
            </a:fld>
            <a:endParaRPr lang="en-US"/>
          </a:p>
        </p:txBody>
      </p:sp>
    </p:spTree>
    <p:extLst>
      <p:ext uri="{BB962C8B-B14F-4D97-AF65-F5344CB8AC3E}">
        <p14:creationId xmlns:p14="http://schemas.microsoft.com/office/powerpoint/2010/main" val="281833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778AAC-4E41-4184-80D3-8115737FAC39}" type="datetimeFigureOut">
              <a:rPr lang="en-US" smtClean="0"/>
              <a:t>3/20/2011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C5190-1BD3-452A-8A11-A7EA62E8CE99}" type="slidenum">
              <a:rPr lang="en-US" smtClean="0"/>
              <a:t>‹#›</a:t>
            </a:fld>
            <a:endParaRPr lang="en-US"/>
          </a:p>
        </p:txBody>
      </p:sp>
    </p:spTree>
    <p:extLst>
      <p:ext uri="{BB962C8B-B14F-4D97-AF65-F5344CB8AC3E}">
        <p14:creationId xmlns:p14="http://schemas.microsoft.com/office/powerpoint/2010/main" val="2789377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778AAC-4E41-4184-80D3-8115737FAC39}" type="datetimeFigureOut">
              <a:rPr lang="en-US" smtClean="0"/>
              <a:t>3/20/2011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C5190-1BD3-452A-8A11-A7EA62E8CE99}" type="slidenum">
              <a:rPr lang="en-US" smtClean="0"/>
              <a:t>‹#›</a:t>
            </a:fld>
            <a:endParaRPr lang="en-US"/>
          </a:p>
        </p:txBody>
      </p:sp>
    </p:spTree>
    <p:extLst>
      <p:ext uri="{BB962C8B-B14F-4D97-AF65-F5344CB8AC3E}">
        <p14:creationId xmlns:p14="http://schemas.microsoft.com/office/powerpoint/2010/main" val="1257146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778AAC-4E41-4184-80D3-8115737FAC39}" type="datetimeFigureOut">
              <a:rPr lang="en-US" smtClean="0"/>
              <a:t>3/20/2011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5C5190-1BD3-452A-8A11-A7EA62E8CE99}" type="slidenum">
              <a:rPr lang="en-US" smtClean="0"/>
              <a:t>‹#›</a:t>
            </a:fld>
            <a:endParaRPr lang="en-US"/>
          </a:p>
        </p:txBody>
      </p:sp>
    </p:spTree>
    <p:extLst>
      <p:ext uri="{BB962C8B-B14F-4D97-AF65-F5344CB8AC3E}">
        <p14:creationId xmlns:p14="http://schemas.microsoft.com/office/powerpoint/2010/main" val="458720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778AAC-4E41-4184-80D3-8115737FAC39}" type="datetimeFigureOut">
              <a:rPr lang="en-US" smtClean="0"/>
              <a:t>3/20/2011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5C5190-1BD3-452A-8A11-A7EA62E8CE99}" type="slidenum">
              <a:rPr lang="en-US" smtClean="0"/>
              <a:t>‹#›</a:t>
            </a:fld>
            <a:endParaRPr lang="en-US"/>
          </a:p>
        </p:txBody>
      </p:sp>
    </p:spTree>
    <p:extLst>
      <p:ext uri="{BB962C8B-B14F-4D97-AF65-F5344CB8AC3E}">
        <p14:creationId xmlns:p14="http://schemas.microsoft.com/office/powerpoint/2010/main" val="2333971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778AAC-4E41-4184-80D3-8115737FAC39}" type="datetimeFigureOut">
              <a:rPr lang="en-US" smtClean="0"/>
              <a:t>3/20/2011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5C5190-1BD3-452A-8A11-A7EA62E8CE99}" type="slidenum">
              <a:rPr lang="en-US" smtClean="0"/>
              <a:t>‹#›</a:t>
            </a:fld>
            <a:endParaRPr lang="en-US"/>
          </a:p>
        </p:txBody>
      </p:sp>
    </p:spTree>
    <p:extLst>
      <p:ext uri="{BB962C8B-B14F-4D97-AF65-F5344CB8AC3E}">
        <p14:creationId xmlns:p14="http://schemas.microsoft.com/office/powerpoint/2010/main" val="1902453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78AAC-4E41-4184-80D3-8115737FAC39}" type="datetimeFigureOut">
              <a:rPr lang="en-US" smtClean="0"/>
              <a:t>3/20/2011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5C5190-1BD3-452A-8A11-A7EA62E8CE99}" type="slidenum">
              <a:rPr lang="en-US" smtClean="0"/>
              <a:t>‹#›</a:t>
            </a:fld>
            <a:endParaRPr lang="en-US"/>
          </a:p>
        </p:txBody>
      </p:sp>
    </p:spTree>
    <p:extLst>
      <p:ext uri="{BB962C8B-B14F-4D97-AF65-F5344CB8AC3E}">
        <p14:creationId xmlns:p14="http://schemas.microsoft.com/office/powerpoint/2010/main" val="289036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778AAC-4E41-4184-80D3-8115737FAC39}" type="datetimeFigureOut">
              <a:rPr lang="en-US" smtClean="0"/>
              <a:t>3/20/2011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5C5190-1BD3-452A-8A11-A7EA62E8CE99}" type="slidenum">
              <a:rPr lang="en-US" smtClean="0"/>
              <a:t>‹#›</a:t>
            </a:fld>
            <a:endParaRPr lang="en-US"/>
          </a:p>
        </p:txBody>
      </p:sp>
    </p:spTree>
    <p:extLst>
      <p:ext uri="{BB962C8B-B14F-4D97-AF65-F5344CB8AC3E}">
        <p14:creationId xmlns:p14="http://schemas.microsoft.com/office/powerpoint/2010/main" val="1858929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778AAC-4E41-4184-80D3-8115737FAC39}" type="datetimeFigureOut">
              <a:rPr lang="en-US" smtClean="0"/>
              <a:t>3/20/2011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5C5190-1BD3-452A-8A11-A7EA62E8CE99}" type="slidenum">
              <a:rPr lang="en-US" smtClean="0"/>
              <a:t>‹#›</a:t>
            </a:fld>
            <a:endParaRPr lang="en-US"/>
          </a:p>
        </p:txBody>
      </p:sp>
    </p:spTree>
    <p:extLst>
      <p:ext uri="{BB962C8B-B14F-4D97-AF65-F5344CB8AC3E}">
        <p14:creationId xmlns:p14="http://schemas.microsoft.com/office/powerpoint/2010/main" val="210553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78AAC-4E41-4184-80D3-8115737FAC39}" type="datetimeFigureOut">
              <a:rPr lang="en-US" smtClean="0"/>
              <a:t>3/20/2011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5C5190-1BD3-452A-8A11-A7EA62E8CE99}" type="slidenum">
              <a:rPr lang="en-US" smtClean="0"/>
              <a:t>‹#›</a:t>
            </a:fld>
            <a:endParaRPr lang="en-US"/>
          </a:p>
        </p:txBody>
      </p:sp>
    </p:spTree>
    <p:extLst>
      <p:ext uri="{BB962C8B-B14F-4D97-AF65-F5344CB8AC3E}">
        <p14:creationId xmlns:p14="http://schemas.microsoft.com/office/powerpoint/2010/main" val="3037080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raisR\Documents\Backgrounds\BACKGROUND\ma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4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0" y="1806575"/>
            <a:ext cx="7772400" cy="1470025"/>
          </a:xfrm>
        </p:spPr>
        <p:txBody>
          <a:bodyPr>
            <a:normAutofit fontScale="90000"/>
          </a:bodyPr>
          <a:lstStyle/>
          <a:p>
            <a:r>
              <a:rPr lang="en-US" sz="4900" b="1" dirty="0" smtClean="0">
                <a:solidFill>
                  <a:srgbClr val="C00000"/>
                </a:solidFill>
                <a:effectLst>
                  <a:outerShdw blurRad="38100" dist="38100" dir="2700000" algn="tl">
                    <a:srgbClr val="000000">
                      <a:alpha val="43137"/>
                    </a:srgbClr>
                  </a:outerShdw>
                </a:effectLst>
                <a:latin typeface="Palatino Linotype" pitchFamily="18" charset="0"/>
              </a:rPr>
              <a:t>LOVED</a:t>
            </a:r>
            <a:r>
              <a:rPr lang="en-US" sz="4900" b="1" dirty="0" smtClean="0">
                <a:solidFill>
                  <a:srgbClr val="FFFF00"/>
                </a:solidFill>
                <a:effectLst>
                  <a:outerShdw blurRad="38100" dist="38100" dir="2700000" algn="tl">
                    <a:srgbClr val="000000">
                      <a:alpha val="43137"/>
                    </a:srgbClr>
                  </a:outerShdw>
                </a:effectLst>
                <a:latin typeface="Palatino Linotype" pitchFamily="18" charset="0"/>
              </a:rPr>
              <a:t> </a:t>
            </a:r>
            <a:r>
              <a:rPr lang="en-US" sz="4900" b="1" i="1" dirty="0" smtClean="0">
                <a:solidFill>
                  <a:srgbClr val="FFFF00"/>
                </a:solidFill>
                <a:effectLst>
                  <a:outerShdw blurRad="38100" dist="38100" dir="2700000" algn="tl">
                    <a:srgbClr val="000000">
                      <a:alpha val="43137"/>
                    </a:srgbClr>
                  </a:outerShdw>
                </a:effectLst>
                <a:latin typeface="Palatino Linotype" pitchFamily="18" charset="0"/>
              </a:rPr>
              <a:t>and </a:t>
            </a:r>
            <a:r>
              <a:rPr lang="en-US" sz="4900" b="1" dirty="0" smtClean="0">
                <a:solidFill>
                  <a:srgbClr val="FFFF00"/>
                </a:solidFill>
                <a:effectLst>
                  <a:outerShdw blurRad="38100" dist="38100" dir="2700000" algn="tl">
                    <a:srgbClr val="000000">
                      <a:alpha val="43137"/>
                    </a:srgbClr>
                  </a:outerShdw>
                </a:effectLst>
                <a:latin typeface="Palatino Linotype" pitchFamily="18" charset="0"/>
              </a:rPr>
              <a:t>EMPOWERED</a:t>
            </a:r>
            <a:r>
              <a:rPr lang="en-US" b="1" dirty="0" smtClean="0">
                <a:solidFill>
                  <a:srgbClr val="FFFF00"/>
                </a:solidFill>
                <a:effectLst>
                  <a:outerShdw blurRad="38100" dist="38100" dir="2700000" algn="tl">
                    <a:srgbClr val="000000">
                      <a:alpha val="43137"/>
                    </a:srgbClr>
                  </a:outerShdw>
                </a:effectLst>
                <a:latin typeface="Palatino Linotype" pitchFamily="18" charset="0"/>
              </a:rPr>
              <a:t/>
            </a:r>
            <a:br>
              <a:rPr lang="en-US" b="1" dirty="0" smtClean="0">
                <a:solidFill>
                  <a:srgbClr val="FFFF00"/>
                </a:solidFill>
                <a:effectLst>
                  <a:outerShdw blurRad="38100" dist="38100" dir="2700000" algn="tl">
                    <a:srgbClr val="000000">
                      <a:alpha val="43137"/>
                    </a:srgbClr>
                  </a:outerShdw>
                </a:effectLst>
                <a:latin typeface="Palatino Linotype" pitchFamily="18" charset="0"/>
              </a:rPr>
            </a:br>
            <a:r>
              <a:rPr lang="en-US" b="1" dirty="0" smtClean="0">
                <a:solidFill>
                  <a:srgbClr val="FFFF00"/>
                </a:solidFill>
                <a:effectLst>
                  <a:outerShdw blurRad="38100" dist="38100" dir="2700000" algn="tl">
                    <a:srgbClr val="000000">
                      <a:alpha val="43137"/>
                    </a:srgbClr>
                  </a:outerShdw>
                </a:effectLst>
                <a:latin typeface="Palatino Linotype" pitchFamily="18" charset="0"/>
              </a:rPr>
              <a:t/>
            </a:r>
            <a:br>
              <a:rPr lang="en-US" b="1" dirty="0" smtClean="0">
                <a:solidFill>
                  <a:srgbClr val="FFFF00"/>
                </a:solidFill>
                <a:effectLst>
                  <a:outerShdw blurRad="38100" dist="38100" dir="2700000" algn="tl">
                    <a:srgbClr val="000000">
                      <a:alpha val="43137"/>
                    </a:srgbClr>
                  </a:outerShdw>
                </a:effectLst>
                <a:latin typeface="Palatino Linotype" pitchFamily="18" charset="0"/>
              </a:rPr>
            </a:br>
            <a:r>
              <a:rPr lang="en-US" sz="2000" b="1" dirty="0" smtClean="0">
                <a:solidFill>
                  <a:schemeClr val="bg1"/>
                </a:solidFill>
                <a:effectLst>
                  <a:outerShdw blurRad="38100" dist="38100" dir="2700000" algn="tl">
                    <a:srgbClr val="000000">
                      <a:alpha val="43137"/>
                    </a:srgbClr>
                  </a:outerShdw>
                </a:effectLst>
                <a:latin typeface="Palatino Linotype" pitchFamily="18" charset="0"/>
              </a:rPr>
              <a:t>Written by</a:t>
            </a:r>
            <a:br>
              <a:rPr lang="en-US" sz="2000" b="1" dirty="0" smtClean="0">
                <a:solidFill>
                  <a:schemeClr val="bg1"/>
                </a:solidFill>
                <a:effectLst>
                  <a:outerShdw blurRad="38100" dist="38100" dir="2700000" algn="tl">
                    <a:srgbClr val="000000">
                      <a:alpha val="43137"/>
                    </a:srgbClr>
                  </a:outerShdw>
                </a:effectLst>
                <a:latin typeface="Palatino Linotype" pitchFamily="18" charset="0"/>
              </a:rPr>
            </a:br>
            <a:r>
              <a:rPr lang="en-US" sz="2000" b="1" dirty="0" smtClean="0">
                <a:solidFill>
                  <a:schemeClr val="bg1"/>
                </a:solidFill>
                <a:effectLst>
                  <a:outerShdw blurRad="38100" dist="38100" dir="2700000" algn="tl">
                    <a:srgbClr val="000000">
                      <a:alpha val="43137"/>
                    </a:srgbClr>
                  </a:outerShdw>
                </a:effectLst>
                <a:latin typeface="Palatino Linotype" pitchFamily="18" charset="0"/>
              </a:rPr>
              <a:t> Mable Dunbar</a:t>
            </a:r>
            <a:endParaRPr lang="en-US" b="1" dirty="0">
              <a:solidFill>
                <a:schemeClr val="bg1"/>
              </a:solidFill>
              <a:effectLst>
                <a:outerShdw blurRad="38100" dist="38100" dir="2700000" algn="tl">
                  <a:srgbClr val="000000">
                    <a:alpha val="43137"/>
                  </a:srgbClr>
                </a:outerShdw>
              </a:effectLst>
              <a:latin typeface="Palatino Linotype" pitchFamily="18" charset="0"/>
            </a:endParaRPr>
          </a:p>
        </p:txBody>
      </p:sp>
      <p:sp>
        <p:nvSpPr>
          <p:cNvPr id="3" name="Subtitle 2"/>
          <p:cNvSpPr>
            <a:spLocks noGrp="1"/>
          </p:cNvSpPr>
          <p:nvPr>
            <p:ph type="subTitle" idx="1"/>
          </p:nvPr>
        </p:nvSpPr>
        <p:spPr>
          <a:xfrm>
            <a:off x="290088" y="6324600"/>
            <a:ext cx="4205712" cy="685800"/>
          </a:xfrm>
        </p:spPr>
        <p:txBody>
          <a:bodyPr>
            <a:noAutofit/>
          </a:bodyPr>
          <a:lstStyle/>
          <a:p>
            <a:pPr>
              <a:lnSpc>
                <a:spcPct val="80000"/>
              </a:lnSpc>
            </a:pPr>
            <a:r>
              <a:rPr lang="en-US" sz="1200" b="1" dirty="0">
                <a:solidFill>
                  <a:schemeClr val="bg1"/>
                </a:solidFill>
              </a:rPr>
              <a:t>General Conference </a:t>
            </a:r>
          </a:p>
          <a:p>
            <a:pPr>
              <a:lnSpc>
                <a:spcPct val="80000"/>
              </a:lnSpc>
            </a:pPr>
            <a:r>
              <a:rPr lang="en-US" sz="1200" b="1" dirty="0">
                <a:solidFill>
                  <a:schemeClr val="bg1"/>
                </a:solidFill>
              </a:rPr>
              <a:t>      Women’s Ministries Department</a:t>
            </a:r>
          </a:p>
          <a:p>
            <a:pPr>
              <a:lnSpc>
                <a:spcPct val="80000"/>
              </a:lnSpc>
            </a:pPr>
            <a:endParaRPr lang="en-US" sz="1200" b="1" i="1" dirty="0">
              <a:solidFill>
                <a:schemeClr val="bg1"/>
              </a:solidFill>
            </a:endParaRPr>
          </a:p>
          <a:p>
            <a:pPr>
              <a:lnSpc>
                <a:spcPct val="80000"/>
              </a:lnSpc>
            </a:pPr>
            <a:endParaRPr lang="en-US" sz="1200" b="1" dirty="0">
              <a:solidFill>
                <a:schemeClr val="bg1"/>
              </a:solidFill>
            </a:endParaRPr>
          </a:p>
          <a:p>
            <a:pPr>
              <a:lnSpc>
                <a:spcPct val="80000"/>
              </a:lnSpc>
            </a:pPr>
            <a:endParaRPr lang="en-US" sz="1200" b="1" dirty="0">
              <a:solidFill>
                <a:schemeClr val="bg1"/>
              </a:solidFill>
            </a:endParaRPr>
          </a:p>
          <a:p>
            <a:pPr>
              <a:lnSpc>
                <a:spcPct val="80000"/>
              </a:lnSpc>
            </a:pPr>
            <a:endParaRPr lang="en-US" sz="1200" b="1" dirty="0">
              <a:solidFill>
                <a:schemeClr val="bg1"/>
              </a:solidFill>
            </a:endParaRPr>
          </a:p>
          <a:p>
            <a:pPr>
              <a:lnSpc>
                <a:spcPct val="80000"/>
              </a:lnSpc>
            </a:pPr>
            <a:r>
              <a:rPr lang="en-US" sz="1200" b="1" dirty="0">
                <a:solidFill>
                  <a:schemeClr val="bg1"/>
                </a:solidFill>
              </a:rPr>
              <a:t> </a:t>
            </a:r>
          </a:p>
          <a:p>
            <a:pPr>
              <a:lnSpc>
                <a:spcPct val="80000"/>
              </a:lnSpc>
            </a:pPr>
            <a:endParaRPr lang="en-US" sz="1200" b="1" dirty="0">
              <a:solidFill>
                <a:schemeClr val="bg1"/>
              </a:solidFill>
            </a:endParaRPr>
          </a:p>
          <a:p>
            <a:pPr>
              <a:lnSpc>
                <a:spcPct val="80000"/>
              </a:lnSpc>
            </a:pPr>
            <a:endParaRPr lang="en-US" sz="1200" b="1" dirty="0">
              <a:solidFill>
                <a:schemeClr val="bg1"/>
              </a:solidFill>
            </a:endParaRPr>
          </a:p>
          <a:p>
            <a:pPr>
              <a:lnSpc>
                <a:spcPct val="20000"/>
              </a:lnSpc>
            </a:pPr>
            <a:endParaRPr lang="en-US" sz="1200" b="1" dirty="0">
              <a:solidFill>
                <a:schemeClr val="bg1"/>
              </a:solidFill>
            </a:endParaRPr>
          </a:p>
          <a:p>
            <a:endParaRPr lang="en-US" sz="1200" b="1" dirty="0"/>
          </a:p>
        </p:txBody>
      </p:sp>
      <p:sp>
        <p:nvSpPr>
          <p:cNvPr id="6" name="Rectangle 5"/>
          <p:cNvSpPr/>
          <p:nvPr/>
        </p:nvSpPr>
        <p:spPr>
          <a:xfrm>
            <a:off x="228600" y="228600"/>
            <a:ext cx="5943600" cy="1988237"/>
          </a:xfrm>
          <a:prstGeom prst="rect">
            <a:avLst/>
          </a:prstGeom>
        </p:spPr>
        <p:txBody>
          <a:bodyPr wrap="square">
            <a:spAutoFit/>
          </a:bodyPr>
          <a:lstStyle/>
          <a:p>
            <a:pPr>
              <a:lnSpc>
                <a:spcPct val="110000"/>
              </a:lnSpc>
            </a:pPr>
            <a:r>
              <a:rPr lang="en-US" sz="2800" dirty="0">
                <a:solidFill>
                  <a:schemeClr val="bg1"/>
                </a:solidFill>
                <a:latin typeface="Palatino Linotype" pitchFamily="18" charset="0"/>
              </a:rPr>
              <a:t> </a:t>
            </a:r>
            <a:r>
              <a:rPr lang="en-US" sz="2800" b="1" dirty="0" smtClean="0">
                <a:solidFill>
                  <a:schemeClr val="bg1"/>
                </a:solidFill>
                <a:latin typeface="Palatino Linotype" pitchFamily="18" charset="0"/>
              </a:rPr>
              <a:t>2011 Abuse </a:t>
            </a:r>
            <a:r>
              <a:rPr lang="en-US" sz="2800" b="1" dirty="0">
                <a:solidFill>
                  <a:schemeClr val="bg1"/>
                </a:solidFill>
                <a:latin typeface="Palatino Linotype" pitchFamily="18" charset="0"/>
              </a:rPr>
              <a:t>Prevention </a:t>
            </a:r>
            <a:endParaRPr lang="en-US" sz="2800" b="1" dirty="0" smtClean="0">
              <a:solidFill>
                <a:schemeClr val="bg1"/>
              </a:solidFill>
              <a:latin typeface="Palatino Linotype" pitchFamily="18" charset="0"/>
            </a:endParaRPr>
          </a:p>
          <a:p>
            <a:pPr>
              <a:lnSpc>
                <a:spcPct val="110000"/>
              </a:lnSpc>
            </a:pPr>
            <a:r>
              <a:rPr lang="en-US" sz="2800" i="1" dirty="0" smtClean="0">
                <a:solidFill>
                  <a:schemeClr val="bg1"/>
                </a:solidFill>
                <a:latin typeface="Palatino Linotype" pitchFamily="18" charset="0"/>
              </a:rPr>
              <a:t>Emphasis </a:t>
            </a:r>
            <a:r>
              <a:rPr lang="en-US" sz="2800" i="1" dirty="0">
                <a:solidFill>
                  <a:schemeClr val="bg1"/>
                </a:solidFill>
                <a:latin typeface="Palatino Linotype" pitchFamily="18" charset="0"/>
              </a:rPr>
              <a:t>Day </a:t>
            </a:r>
            <a:endParaRPr lang="en-US" sz="2800" i="1" dirty="0" smtClean="0">
              <a:solidFill>
                <a:schemeClr val="bg1"/>
              </a:solidFill>
              <a:latin typeface="Palatino Linotype" pitchFamily="18" charset="0"/>
            </a:endParaRPr>
          </a:p>
          <a:p>
            <a:pPr>
              <a:lnSpc>
                <a:spcPct val="110000"/>
              </a:lnSpc>
            </a:pPr>
            <a:endParaRPr lang="en-US" sz="2800" dirty="0">
              <a:solidFill>
                <a:schemeClr val="bg1"/>
              </a:solidFill>
              <a:latin typeface="Palatino Linotype" pitchFamily="18" charset="0"/>
            </a:endParaRPr>
          </a:p>
          <a:p>
            <a:pPr>
              <a:lnSpc>
                <a:spcPct val="110000"/>
              </a:lnSpc>
            </a:pPr>
            <a:r>
              <a:rPr lang="en-US" sz="2800" dirty="0">
                <a:solidFill>
                  <a:schemeClr val="bg1"/>
                </a:solidFill>
                <a:latin typeface="Palatino Linotype" pitchFamily="18" charset="0"/>
              </a:rPr>
              <a:t>    </a:t>
            </a:r>
            <a:endParaRPr lang="en-US" sz="2800" dirty="0">
              <a:latin typeface="Palatino Linotype" pitchFamily="18" charset="0"/>
            </a:endParaRPr>
          </a:p>
        </p:txBody>
      </p:sp>
      <p:pic>
        <p:nvPicPr>
          <p:cNvPr id="7" name="Picture 7" descr="WMLOGO-small"/>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6248400"/>
            <a:ext cx="639024"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080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raisR\Documents\Backgrounds\prin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76200"/>
            <a:ext cx="92456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905000" y="1295400"/>
            <a:ext cx="6781800" cy="4525963"/>
          </a:xfrm>
        </p:spPr>
        <p:txBody>
          <a:bodyPr/>
          <a:lstStyle/>
          <a:p>
            <a:r>
              <a:rPr lang="en-US" b="1" i="1" dirty="0">
                <a:solidFill>
                  <a:srgbClr val="C00000"/>
                </a:solidFill>
              </a:rPr>
              <a:t>Violence against women affects women of all ages, ethnicities, races, nationalities and socio-economic backgrounds.</a:t>
            </a:r>
            <a:r>
              <a:rPr lang="en-US" dirty="0"/>
              <a:t> Some forms of violence are gender-based and impact women more excessively, such as physical violence, sexual assault, sexual harassment, and human trafficking. </a:t>
            </a:r>
          </a:p>
        </p:txBody>
      </p:sp>
    </p:spTree>
    <p:extLst>
      <p:ext uri="{BB962C8B-B14F-4D97-AF65-F5344CB8AC3E}">
        <p14:creationId xmlns:p14="http://schemas.microsoft.com/office/powerpoint/2010/main" val="2568585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raisR\Documents\Backgrounds\slide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838200"/>
            <a:ext cx="8534400" cy="4525963"/>
          </a:xfrm>
        </p:spPr>
        <p:txBody>
          <a:bodyPr>
            <a:normAutofit/>
          </a:bodyPr>
          <a:lstStyle/>
          <a:p>
            <a:pPr algn="ctr"/>
            <a:r>
              <a:rPr lang="en-US" sz="4800" b="1" dirty="0">
                <a:solidFill>
                  <a:schemeClr val="bg1"/>
                </a:solidFill>
                <a:effectLst>
                  <a:outerShdw blurRad="38100" dist="38100" dir="2700000" algn="tl">
                    <a:srgbClr val="000000">
                      <a:alpha val="43137"/>
                    </a:srgbClr>
                  </a:outerShdw>
                </a:effectLst>
              </a:rPr>
              <a:t>Such violence occurs in many homes, including Christian homes. We must never think abuse can not occur in Seventh-day Adventist homes.  </a:t>
            </a:r>
          </a:p>
          <a:p>
            <a:pPr algn="ct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7936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raisR\Documents\Backgrounds\prin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76200"/>
            <a:ext cx="92456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828800" y="1524000"/>
            <a:ext cx="6858000" cy="4114800"/>
          </a:xfrm>
        </p:spPr>
        <p:txBody>
          <a:bodyPr/>
          <a:lstStyle/>
          <a:p>
            <a:r>
              <a:rPr lang="en-US" dirty="0" smtClean="0"/>
              <a:t>A study conducted in one North American conference “surveyed 1,431 adults—men and women—and found some startling results. </a:t>
            </a:r>
            <a:r>
              <a:rPr lang="en-US" b="1" i="1" dirty="0" smtClean="0">
                <a:solidFill>
                  <a:srgbClr val="C00000"/>
                </a:solidFill>
              </a:rPr>
              <a:t>Nearly 34 percent of women and more than 20 percent of men reported being assaulted by an intimate partner.”</a:t>
            </a:r>
          </a:p>
          <a:p>
            <a:endParaRPr lang="en-US" dirty="0"/>
          </a:p>
        </p:txBody>
      </p:sp>
    </p:spTree>
    <p:extLst>
      <p:ext uri="{BB962C8B-B14F-4D97-AF65-F5344CB8AC3E}">
        <p14:creationId xmlns:p14="http://schemas.microsoft.com/office/powerpoint/2010/main" val="2504532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raisR\Documents\Backgrounds\prin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76200"/>
            <a:ext cx="92456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133600" y="1524000"/>
            <a:ext cx="6553200" cy="3733800"/>
          </a:xfrm>
        </p:spPr>
        <p:txBody>
          <a:bodyPr>
            <a:normAutofit/>
          </a:bodyPr>
          <a:lstStyle/>
          <a:p>
            <a:r>
              <a:rPr lang="en-US" b="1" dirty="0">
                <a:solidFill>
                  <a:srgbClr val="C00000"/>
                </a:solidFill>
                <a:effectLst>
                  <a:outerShdw blurRad="38100" dist="38100" dir="2700000" algn="tl">
                    <a:srgbClr val="000000">
                      <a:alpha val="43137"/>
                    </a:srgbClr>
                  </a:outerShdw>
                </a:effectLst>
              </a:rPr>
              <a:t>Acts of evil are acts of sin.  </a:t>
            </a:r>
            <a:r>
              <a:rPr lang="en-US" dirty="0"/>
              <a:t>They are assaults on God’s moral laws.  They separate the evildoer from God and from fellow human beings.”</a:t>
            </a:r>
            <a:r>
              <a:rPr lang="en-US" i="1" dirty="0"/>
              <a:t>   </a:t>
            </a:r>
            <a:r>
              <a:rPr lang="en-US" b="1" dirty="0">
                <a:solidFill>
                  <a:srgbClr val="C00000"/>
                </a:solidFill>
                <a:effectLst>
                  <a:outerShdw blurRad="38100" dist="38100" dir="2700000" algn="tl">
                    <a:srgbClr val="000000">
                      <a:alpha val="43137"/>
                    </a:srgbClr>
                  </a:outerShdw>
                </a:effectLst>
              </a:rPr>
              <a:t>Domestic violence is a sin issue</a:t>
            </a:r>
            <a:r>
              <a:rPr lang="en-US" b="1" dirty="0" smtClean="0">
                <a:solidFill>
                  <a:srgbClr val="C00000"/>
                </a:solidFill>
                <a:effectLst>
                  <a:outerShdw blurRad="38100" dist="38100" dir="2700000" algn="tl">
                    <a:srgbClr val="000000">
                      <a:alpha val="43137"/>
                    </a:srgbClr>
                  </a:outerShdw>
                </a:effectLst>
              </a:rPr>
              <a:t>!</a:t>
            </a:r>
          </a:p>
          <a:p>
            <a:pPr marL="0" indent="0" algn="ctr">
              <a:buNone/>
            </a:pPr>
            <a:r>
              <a:rPr lang="en-US" dirty="0" smtClean="0"/>
              <a:t> </a:t>
            </a:r>
            <a:r>
              <a:rPr lang="en-US" sz="1600" dirty="0" smtClean="0"/>
              <a:t>(Source) James </a:t>
            </a:r>
            <a:r>
              <a:rPr lang="en-US" sz="1600" dirty="0"/>
              <a:t>and Phyllis </a:t>
            </a:r>
            <a:r>
              <a:rPr lang="en-US" sz="1600" dirty="0" err="1"/>
              <a:t>Alsdurf</a:t>
            </a:r>
            <a:r>
              <a:rPr lang="en-US" sz="1600" dirty="0"/>
              <a:t>, </a:t>
            </a:r>
            <a:r>
              <a:rPr lang="en-US" sz="1600" i="1" dirty="0"/>
              <a:t>Battered into Submission</a:t>
            </a:r>
            <a:r>
              <a:rPr lang="en-US" sz="1600" dirty="0"/>
              <a:t>. Westmont, IL:  </a:t>
            </a:r>
            <a:r>
              <a:rPr lang="en-US" sz="1600" dirty="0" err="1"/>
              <a:t>InterVarsity</a:t>
            </a:r>
            <a:r>
              <a:rPr lang="en-US" sz="1600" dirty="0"/>
              <a:t> Press, 1986, pp. 61-62.   </a:t>
            </a:r>
          </a:p>
          <a:p>
            <a:endParaRPr lang="en-US" dirty="0"/>
          </a:p>
        </p:txBody>
      </p:sp>
    </p:spTree>
    <p:extLst>
      <p:ext uri="{BB962C8B-B14F-4D97-AF65-F5344CB8AC3E}">
        <p14:creationId xmlns:p14="http://schemas.microsoft.com/office/powerpoint/2010/main" val="1296356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raisR\Documents\Backgrounds\prin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76200"/>
            <a:ext cx="92456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133600" y="1600201"/>
            <a:ext cx="6553200" cy="4114800"/>
          </a:xfrm>
        </p:spPr>
        <p:txBody>
          <a:bodyPr>
            <a:normAutofit/>
          </a:bodyPr>
          <a:lstStyle/>
          <a:p>
            <a:r>
              <a:rPr lang="en-US" sz="3600" dirty="0"/>
              <a:t>We must use our gifts to serve God, each other, and the world around us.  </a:t>
            </a:r>
            <a:r>
              <a:rPr lang="en-US" sz="3600" b="1" i="1" dirty="0" smtClean="0">
                <a:solidFill>
                  <a:srgbClr val="C00000"/>
                </a:solidFill>
              </a:rPr>
              <a:t>It </a:t>
            </a:r>
            <a:r>
              <a:rPr lang="en-US" sz="3600" b="1" i="1" dirty="0">
                <a:solidFill>
                  <a:srgbClr val="C00000"/>
                </a:solidFill>
              </a:rPr>
              <a:t>is essential that we teach unity and mutuality in relationships, and act as role models for future generations.</a:t>
            </a:r>
          </a:p>
          <a:p>
            <a:pPr marL="0" indent="0">
              <a:buNone/>
            </a:pPr>
            <a:r>
              <a:rPr lang="en-US" sz="3600" b="1" i="1" dirty="0">
                <a:solidFill>
                  <a:srgbClr val="C00000"/>
                </a:solidFill>
              </a:rPr>
              <a:t> </a:t>
            </a:r>
          </a:p>
        </p:txBody>
      </p:sp>
    </p:spTree>
    <p:extLst>
      <p:ext uri="{BB962C8B-B14F-4D97-AF65-F5344CB8AC3E}">
        <p14:creationId xmlns:p14="http://schemas.microsoft.com/office/powerpoint/2010/main" val="4077855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raisR\Documents\Backgrounds\prin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76200"/>
            <a:ext cx="92456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981200" y="1295400"/>
            <a:ext cx="6629400" cy="4525963"/>
          </a:xfrm>
        </p:spPr>
        <p:txBody>
          <a:bodyPr>
            <a:normAutofit/>
          </a:bodyPr>
          <a:lstStyle/>
          <a:p>
            <a:pPr algn="ctr"/>
            <a:r>
              <a:rPr lang="en-US" sz="4000" dirty="0" smtClean="0"/>
              <a:t>Women and men need each other, and neither can serve the Lord effectively with an attitude of independence, superiority, or inferiority toward the other.  </a:t>
            </a:r>
            <a:r>
              <a:rPr lang="en-US" sz="4000" b="1" dirty="0" smtClean="0">
                <a:solidFill>
                  <a:srgbClr val="C00000"/>
                </a:solidFill>
                <a:effectLst>
                  <a:outerShdw blurRad="38100" dist="38100" dir="2700000" algn="tl">
                    <a:srgbClr val="000000">
                      <a:alpha val="43137"/>
                    </a:srgbClr>
                  </a:outerShdw>
                </a:effectLst>
              </a:rPr>
              <a:t>We need to work together as a team.</a:t>
            </a:r>
          </a:p>
          <a:p>
            <a:pPr algn="ctr"/>
            <a:endParaRPr lang="en-US" sz="4000" dirty="0"/>
          </a:p>
        </p:txBody>
      </p:sp>
    </p:spTree>
    <p:extLst>
      <p:ext uri="{BB962C8B-B14F-4D97-AF65-F5344CB8AC3E}">
        <p14:creationId xmlns:p14="http://schemas.microsoft.com/office/powerpoint/2010/main" val="1293952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raisR\Documents\Backgrounds\prin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76200"/>
            <a:ext cx="92456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828800" y="1219200"/>
            <a:ext cx="6781800" cy="4525963"/>
          </a:xfrm>
        </p:spPr>
        <p:txBody>
          <a:bodyPr>
            <a:normAutofit/>
          </a:bodyPr>
          <a:lstStyle/>
          <a:p>
            <a:pPr algn="ctr"/>
            <a:r>
              <a:rPr lang="en-US" sz="3600" b="1" dirty="0">
                <a:solidFill>
                  <a:srgbClr val="002060"/>
                </a:solidFill>
                <a:effectLst>
                  <a:outerShdw blurRad="38100" dist="38100" dir="2700000" algn="tl">
                    <a:srgbClr val="000000">
                      <a:alpha val="43137"/>
                    </a:srgbClr>
                  </a:outerShdw>
                </a:effectLst>
              </a:rPr>
              <a:t>The church is blessed when the role of both women and men is not only acknowledged, but also utilized and strengthened.  When this happens, relationships are strengthened.  Marriages are strengthened.  </a:t>
            </a:r>
          </a:p>
        </p:txBody>
      </p:sp>
    </p:spTree>
    <p:extLst>
      <p:ext uri="{BB962C8B-B14F-4D97-AF65-F5344CB8AC3E}">
        <p14:creationId xmlns:p14="http://schemas.microsoft.com/office/powerpoint/2010/main" val="2376410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raisR\Documents\Backgrounds\prin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76200"/>
            <a:ext cx="92456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133600" y="1143000"/>
            <a:ext cx="6553200" cy="4525963"/>
          </a:xfrm>
        </p:spPr>
        <p:txBody>
          <a:bodyPr>
            <a:normAutofit/>
          </a:bodyPr>
          <a:lstStyle/>
          <a:p>
            <a:pPr algn="ctr"/>
            <a:r>
              <a:rPr lang="en-US" sz="4000" b="1" dirty="0" smtClean="0">
                <a:solidFill>
                  <a:srgbClr val="002060"/>
                </a:solidFill>
                <a:effectLst>
                  <a:outerShdw blurRad="38100" dist="38100" dir="2700000" algn="tl">
                    <a:srgbClr val="000000">
                      <a:alpha val="43137"/>
                    </a:srgbClr>
                  </a:outerShdw>
                </a:effectLst>
              </a:rPr>
              <a:t>Our churches, conferences, and communities are strengthened. </a:t>
            </a:r>
            <a:r>
              <a:rPr lang="en-US" sz="4000" b="1" dirty="0" smtClean="0">
                <a:solidFill>
                  <a:srgbClr val="002060"/>
                </a:solidFill>
                <a:effectLst>
                  <a:outerShdw blurRad="38100" dist="38100" dir="2700000" algn="tl">
                    <a:srgbClr val="000000">
                      <a:alpha val="43137"/>
                    </a:srgbClr>
                  </a:outerShdw>
                </a:effectLst>
              </a:rPr>
              <a:t>We </a:t>
            </a:r>
            <a:r>
              <a:rPr lang="en-US" sz="4000" b="1" dirty="0" smtClean="0">
                <a:solidFill>
                  <a:srgbClr val="002060"/>
                </a:solidFill>
                <a:effectLst>
                  <a:outerShdw blurRad="38100" dist="38100" dir="2700000" algn="tl">
                    <a:srgbClr val="000000">
                      <a:alpha val="43137"/>
                    </a:srgbClr>
                  </a:outerShdw>
                </a:effectLst>
              </a:rPr>
              <a:t>will foster a system of worship and service that will help stop the cycle of domestic violence and sexual abuse.</a:t>
            </a:r>
            <a:endParaRPr lang="en-US" sz="40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1684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raisR\Documents\Backgrounds\prin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76200"/>
            <a:ext cx="924560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76400" y="274638"/>
            <a:ext cx="7010400" cy="1143000"/>
          </a:xfrm>
        </p:spPr>
        <p:txBody>
          <a:bodyPr>
            <a:normAutofit fontScale="90000"/>
          </a:bodyPr>
          <a:lstStyle/>
          <a:p>
            <a:r>
              <a:rPr lang="en-US" b="1" dirty="0" smtClean="0">
                <a:solidFill>
                  <a:srgbClr val="002060"/>
                </a:solidFill>
                <a:effectLst>
                  <a:outerShdw blurRad="38100" dist="38100" dir="2700000" algn="tl">
                    <a:srgbClr val="000000">
                      <a:alpha val="43137"/>
                    </a:srgbClr>
                  </a:outerShdw>
                </a:effectLst>
              </a:rPr>
              <a:t/>
            </a:r>
            <a:br>
              <a:rPr lang="en-US" b="1" dirty="0" smtClean="0">
                <a:solidFill>
                  <a:srgbClr val="002060"/>
                </a:solidFill>
                <a:effectLst>
                  <a:outerShdw blurRad="38100" dist="38100" dir="2700000" algn="tl">
                    <a:srgbClr val="000000">
                      <a:alpha val="43137"/>
                    </a:srgbClr>
                  </a:outerShdw>
                </a:effectLst>
              </a:rPr>
            </a:br>
            <a:r>
              <a:rPr lang="en-US" b="1" dirty="0" smtClean="0">
                <a:solidFill>
                  <a:srgbClr val="002060"/>
                </a:solidFill>
                <a:effectLst>
                  <a:outerShdw blurRad="38100" dist="38100" dir="2700000" algn="tl">
                    <a:srgbClr val="000000">
                      <a:alpha val="43137"/>
                    </a:srgbClr>
                  </a:outerShdw>
                </a:effectLst>
              </a:rPr>
              <a:t>How </a:t>
            </a:r>
            <a:r>
              <a:rPr lang="en-US" b="1" dirty="0">
                <a:solidFill>
                  <a:srgbClr val="002060"/>
                </a:solidFill>
                <a:effectLst>
                  <a:outerShdw blurRad="38100" dist="38100" dir="2700000" algn="tl">
                    <a:srgbClr val="000000">
                      <a:alpha val="43137"/>
                    </a:srgbClr>
                  </a:outerShdw>
                </a:effectLst>
              </a:rPr>
              <a:t>did Jesus Treat Abused Women in the Past?</a:t>
            </a:r>
            <a:br>
              <a:rPr lang="en-US" b="1" dirty="0">
                <a:solidFill>
                  <a:srgbClr val="002060"/>
                </a:solidFill>
                <a:effectLst>
                  <a:outerShdw blurRad="38100" dist="38100" dir="2700000" algn="tl">
                    <a:srgbClr val="000000">
                      <a:alpha val="43137"/>
                    </a:srgbClr>
                  </a:outerShdw>
                </a:effectLst>
              </a:rPr>
            </a:b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57400" y="2057400"/>
            <a:ext cx="7010400" cy="4221163"/>
          </a:xfrm>
        </p:spPr>
        <p:txBody>
          <a:bodyPr>
            <a:normAutofit/>
          </a:bodyPr>
          <a:lstStyle/>
          <a:p>
            <a:r>
              <a:rPr lang="en-US" i="1" dirty="0"/>
              <a:t>He </a:t>
            </a:r>
            <a:r>
              <a:rPr lang="en-US" b="1" i="1" dirty="0">
                <a:solidFill>
                  <a:srgbClr val="C00000"/>
                </a:solidFill>
              </a:rPr>
              <a:t>forgave</a:t>
            </a:r>
            <a:r>
              <a:rPr lang="en-US" i="1" dirty="0"/>
              <a:t> them.</a:t>
            </a:r>
            <a:r>
              <a:rPr lang="en-US" dirty="0"/>
              <a:t> </a:t>
            </a:r>
            <a:endParaRPr lang="en-US" dirty="0" smtClean="0"/>
          </a:p>
          <a:p>
            <a:r>
              <a:rPr lang="en-US" i="1" dirty="0" smtClean="0"/>
              <a:t>He </a:t>
            </a:r>
            <a:r>
              <a:rPr lang="en-US" i="1" dirty="0"/>
              <a:t>did not condemn them but </a:t>
            </a:r>
            <a:r>
              <a:rPr lang="en-US" b="1" i="1" dirty="0">
                <a:solidFill>
                  <a:srgbClr val="C00000"/>
                </a:solidFill>
              </a:rPr>
              <a:t>showed them mercy.</a:t>
            </a:r>
            <a:r>
              <a:rPr lang="en-US" b="1" dirty="0">
                <a:solidFill>
                  <a:srgbClr val="C00000"/>
                </a:solidFill>
              </a:rPr>
              <a:t> </a:t>
            </a:r>
            <a:endParaRPr lang="en-US" b="1" dirty="0" smtClean="0">
              <a:solidFill>
                <a:srgbClr val="C00000"/>
              </a:solidFill>
            </a:endParaRPr>
          </a:p>
          <a:p>
            <a:r>
              <a:rPr lang="en-US" i="1" dirty="0"/>
              <a:t>He showed them </a:t>
            </a:r>
            <a:r>
              <a:rPr lang="en-US" b="1" i="1" dirty="0">
                <a:solidFill>
                  <a:srgbClr val="C00000"/>
                </a:solidFill>
              </a:rPr>
              <a:t>love</a:t>
            </a:r>
            <a:r>
              <a:rPr lang="en-US" i="1" dirty="0"/>
              <a:t>, understanding and tenderness</a:t>
            </a:r>
            <a:r>
              <a:rPr lang="en-US" dirty="0"/>
              <a:t>. </a:t>
            </a:r>
          </a:p>
          <a:p>
            <a:r>
              <a:rPr lang="en-US" i="1" dirty="0"/>
              <a:t>He </a:t>
            </a:r>
            <a:r>
              <a:rPr lang="en-US" b="1" i="1" dirty="0">
                <a:solidFill>
                  <a:srgbClr val="C00000"/>
                </a:solidFill>
              </a:rPr>
              <a:t>healed, cleansed</a:t>
            </a:r>
            <a:r>
              <a:rPr lang="en-US" i="1" dirty="0"/>
              <a:t>, and made them strong.</a:t>
            </a:r>
            <a:r>
              <a:rPr lang="en-US" dirty="0"/>
              <a:t>  </a:t>
            </a:r>
          </a:p>
          <a:p>
            <a:endParaRPr lang="en-US" dirty="0"/>
          </a:p>
          <a:p>
            <a:endParaRPr lang="en-US" dirty="0"/>
          </a:p>
        </p:txBody>
      </p:sp>
    </p:spTree>
    <p:extLst>
      <p:ext uri="{BB962C8B-B14F-4D97-AF65-F5344CB8AC3E}">
        <p14:creationId xmlns:p14="http://schemas.microsoft.com/office/powerpoint/2010/main" val="2469968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raisR\Documents\Backgrounds\prin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76200"/>
            <a:ext cx="924560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81200" y="609600"/>
            <a:ext cx="6705600" cy="1143000"/>
          </a:xfrm>
        </p:spPr>
        <p:txBody>
          <a:bodyPr>
            <a:normAutofit fontScale="90000"/>
          </a:bodyPr>
          <a:lstStyle/>
          <a:p>
            <a:r>
              <a:rPr lang="en-US" b="1" dirty="0" smtClean="0">
                <a:solidFill>
                  <a:srgbClr val="002060"/>
                </a:solidFill>
                <a:effectLst>
                  <a:outerShdw blurRad="38100" dist="38100" dir="2700000" algn="tl">
                    <a:srgbClr val="000000">
                      <a:alpha val="43137"/>
                    </a:srgbClr>
                  </a:outerShdw>
                </a:effectLst>
              </a:rPr>
              <a:t/>
            </a:r>
            <a:br>
              <a:rPr lang="en-US" b="1" dirty="0" smtClean="0">
                <a:solidFill>
                  <a:srgbClr val="002060"/>
                </a:solidFill>
                <a:effectLst>
                  <a:outerShdw blurRad="38100" dist="38100" dir="2700000" algn="tl">
                    <a:srgbClr val="000000">
                      <a:alpha val="43137"/>
                    </a:srgbClr>
                  </a:outerShdw>
                </a:effectLst>
              </a:rPr>
            </a:br>
            <a:r>
              <a:rPr lang="en-US" b="1" dirty="0" smtClean="0">
                <a:solidFill>
                  <a:srgbClr val="002060"/>
                </a:solidFill>
                <a:effectLst>
                  <a:outerShdw blurRad="38100" dist="38100" dir="2700000" algn="tl">
                    <a:srgbClr val="000000">
                      <a:alpha val="43137"/>
                    </a:srgbClr>
                  </a:outerShdw>
                </a:effectLst>
              </a:rPr>
              <a:t>How are we Loved and Empowered Today?</a:t>
            </a:r>
            <a:r>
              <a:rPr lang="en-US" dirty="0" smtClean="0">
                <a:solidFill>
                  <a:srgbClr val="002060"/>
                </a:solidFill>
                <a:effectLst>
                  <a:outerShdw blurRad="38100" dist="38100" dir="2700000" algn="tl">
                    <a:srgbClr val="000000">
                      <a:alpha val="43137"/>
                    </a:srgbClr>
                  </a:outerShdw>
                </a:effectLst>
              </a:rPr>
              <a:t/>
            </a:r>
            <a:br>
              <a:rPr lang="en-US" dirty="0" smtClean="0">
                <a:solidFill>
                  <a:srgbClr val="002060"/>
                </a:solidFill>
                <a:effectLst>
                  <a:outerShdw blurRad="38100" dist="38100" dir="2700000" algn="tl">
                    <a:srgbClr val="000000">
                      <a:alpha val="43137"/>
                    </a:srgbClr>
                  </a:outerShdw>
                </a:effectLst>
              </a:rPr>
            </a:br>
            <a:endParaRPr lang="en-US"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57400" y="2209800"/>
            <a:ext cx="6934200" cy="3276600"/>
          </a:xfrm>
        </p:spPr>
        <p:txBody>
          <a:bodyPr>
            <a:noAutofit/>
          </a:bodyPr>
          <a:lstStyle/>
          <a:p>
            <a:r>
              <a:rPr lang="en-US" dirty="0" smtClean="0"/>
              <a:t>Jesus </a:t>
            </a:r>
            <a:r>
              <a:rPr lang="en-US" dirty="0"/>
              <a:t>forgives us</a:t>
            </a:r>
          </a:p>
          <a:p>
            <a:r>
              <a:rPr lang="en-US" dirty="0" smtClean="0"/>
              <a:t>Jesus </a:t>
            </a:r>
            <a:r>
              <a:rPr lang="en-US" dirty="0"/>
              <a:t>shows us love and tenderness</a:t>
            </a:r>
          </a:p>
          <a:p>
            <a:r>
              <a:rPr lang="en-US" dirty="0" smtClean="0"/>
              <a:t>Jesus </a:t>
            </a:r>
            <a:r>
              <a:rPr lang="en-US" dirty="0"/>
              <a:t>heals, cleanses and makes us strong </a:t>
            </a:r>
          </a:p>
          <a:p>
            <a:r>
              <a:rPr lang="en-US" dirty="0" smtClean="0"/>
              <a:t>Jesus </a:t>
            </a:r>
            <a:r>
              <a:rPr lang="en-US" dirty="0"/>
              <a:t>does not condemn us, but shows us mercy</a:t>
            </a:r>
          </a:p>
          <a:p>
            <a:endParaRPr lang="en-US" dirty="0"/>
          </a:p>
        </p:txBody>
      </p:sp>
    </p:spTree>
    <p:extLst>
      <p:ext uri="{BB962C8B-B14F-4D97-AF65-F5344CB8AC3E}">
        <p14:creationId xmlns:p14="http://schemas.microsoft.com/office/powerpoint/2010/main" val="855909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rraisR\Documents\Backgrounds\prin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76200"/>
            <a:ext cx="92456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057400" y="1143000"/>
            <a:ext cx="6705600" cy="4525963"/>
          </a:xfrm>
        </p:spPr>
        <p:txBody>
          <a:bodyPr/>
          <a:lstStyle/>
          <a:p>
            <a:r>
              <a:rPr lang="en-US" dirty="0"/>
              <a:t>Genesis 1:16, 17 and Genesis 2:18-24 record the special and sacred creation of humanity.  From the beginning of time woman and man were made to rule and have dominion over the earth.  </a:t>
            </a:r>
            <a:r>
              <a:rPr lang="en-US" b="1" dirty="0">
                <a:solidFill>
                  <a:srgbClr val="C00000"/>
                </a:solidFill>
                <a:effectLst>
                  <a:outerShdw blurRad="38100" dist="38100" dir="2700000" algn="tl">
                    <a:srgbClr val="000000">
                      <a:alpha val="43137"/>
                    </a:srgbClr>
                  </a:outerShdw>
                </a:effectLst>
              </a:rPr>
              <a:t>And God said, “Let us make [human beings] in Our image, after Our likeness, </a:t>
            </a:r>
          </a:p>
        </p:txBody>
      </p:sp>
    </p:spTree>
    <p:extLst>
      <p:ext uri="{BB962C8B-B14F-4D97-AF65-F5344CB8AC3E}">
        <p14:creationId xmlns:p14="http://schemas.microsoft.com/office/powerpoint/2010/main" val="1038619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raisR\Documents\Backgrounds\prin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76200"/>
            <a:ext cx="92456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981200" y="838200"/>
            <a:ext cx="7010400" cy="5105400"/>
          </a:xfrm>
        </p:spPr>
        <p:txBody>
          <a:bodyPr>
            <a:normAutofit lnSpcReduction="10000"/>
          </a:bodyPr>
          <a:lstStyle/>
          <a:p>
            <a:pPr lvl="0"/>
            <a:r>
              <a:rPr lang="en-US" dirty="0"/>
              <a:t>Jesus restores our souls and makes us </a:t>
            </a:r>
            <a:r>
              <a:rPr lang="en-US" dirty="0" smtClean="0"/>
              <a:t>whole</a:t>
            </a:r>
          </a:p>
          <a:p>
            <a:pPr marL="0" lvl="0" indent="0">
              <a:buNone/>
            </a:pPr>
            <a:endParaRPr lang="en-US" sz="1500" dirty="0"/>
          </a:p>
          <a:p>
            <a:pPr lvl="0"/>
            <a:r>
              <a:rPr lang="en-US" dirty="0"/>
              <a:t>Jesus raises us from spiritual </a:t>
            </a:r>
            <a:r>
              <a:rPr lang="en-US" dirty="0" smtClean="0"/>
              <a:t>death.</a:t>
            </a:r>
          </a:p>
          <a:p>
            <a:pPr lvl="0"/>
            <a:endParaRPr lang="en-US" sz="1500" dirty="0"/>
          </a:p>
          <a:p>
            <a:pPr lvl="0"/>
            <a:r>
              <a:rPr lang="en-US" dirty="0" smtClean="0"/>
              <a:t>Jesus </a:t>
            </a:r>
            <a:r>
              <a:rPr lang="en-US" dirty="0"/>
              <a:t>gives us the opportunity to be saved. The way of salvation is the same for both man and woman.  Each may be forgiven, each may receive eternal life and become a son or daughter in God’s family. </a:t>
            </a:r>
            <a:r>
              <a:rPr lang="en-US" sz="2200" dirty="0"/>
              <a:t>(Romans 8:16-17).</a:t>
            </a:r>
            <a:r>
              <a:rPr lang="en-US" sz="2200" i="1" dirty="0"/>
              <a:t>  </a:t>
            </a:r>
            <a:endParaRPr lang="en-US" sz="2200" dirty="0"/>
          </a:p>
          <a:p>
            <a:endParaRPr lang="en-US" dirty="0"/>
          </a:p>
        </p:txBody>
      </p:sp>
    </p:spTree>
    <p:extLst>
      <p:ext uri="{BB962C8B-B14F-4D97-AF65-F5344CB8AC3E}">
        <p14:creationId xmlns:p14="http://schemas.microsoft.com/office/powerpoint/2010/main" val="2684232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raisR\Documents\Backgrounds\prin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76200"/>
            <a:ext cx="92456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905000" y="838200"/>
            <a:ext cx="6781800" cy="4495800"/>
          </a:xfrm>
        </p:spPr>
        <p:txBody>
          <a:bodyPr>
            <a:noAutofit/>
          </a:bodyPr>
          <a:lstStyle/>
          <a:p>
            <a:pPr lvl="0" algn="ctr"/>
            <a:r>
              <a:rPr lang="en-US" sz="4000" b="1" dirty="0">
                <a:solidFill>
                  <a:srgbClr val="002060"/>
                </a:solidFill>
                <a:effectLst>
                  <a:outerShdw blurRad="38100" dist="38100" dir="2700000" algn="tl">
                    <a:srgbClr val="000000">
                      <a:alpha val="43137"/>
                    </a:srgbClr>
                  </a:outerShdw>
                </a:effectLst>
              </a:rPr>
              <a:t>Jesus gives us limitless power and opportunities.  “Every human being created in the image of God is endowed with power akin to that of the Creator:  individuality, power to think and to do.” (</a:t>
            </a:r>
            <a:r>
              <a:rPr lang="en-US" sz="4000" b="1" i="1" dirty="0">
                <a:solidFill>
                  <a:srgbClr val="002060"/>
                </a:solidFill>
                <a:effectLst>
                  <a:outerShdw blurRad="38100" dist="38100" dir="2700000" algn="tl">
                    <a:srgbClr val="000000">
                      <a:alpha val="43137"/>
                    </a:srgbClr>
                  </a:outerShdw>
                </a:effectLst>
              </a:rPr>
              <a:t>Education</a:t>
            </a:r>
            <a:r>
              <a:rPr lang="en-US" sz="4000" b="1" dirty="0">
                <a:solidFill>
                  <a:srgbClr val="002060"/>
                </a:solidFill>
                <a:effectLst>
                  <a:outerShdw blurRad="38100" dist="38100" dir="2700000" algn="tl">
                    <a:srgbClr val="000000">
                      <a:alpha val="43137"/>
                    </a:srgbClr>
                  </a:outerShdw>
                </a:effectLst>
              </a:rPr>
              <a:t>, p. 17</a:t>
            </a:r>
            <a:r>
              <a:rPr lang="en-US" sz="4000" b="1" dirty="0" smtClean="0">
                <a:solidFill>
                  <a:srgbClr val="002060"/>
                </a:solidFill>
                <a:effectLst>
                  <a:outerShdw blurRad="38100" dist="38100" dir="2700000" algn="tl">
                    <a:srgbClr val="000000">
                      <a:alpha val="43137"/>
                    </a:srgbClr>
                  </a:outerShdw>
                </a:effectLst>
              </a:rPr>
              <a:t>)</a:t>
            </a:r>
          </a:p>
          <a:p>
            <a:pPr marL="0" lvl="0" indent="0" algn="ctr">
              <a:buNone/>
            </a:pPr>
            <a:r>
              <a:rPr lang="en-US" sz="4000" b="1" dirty="0" smtClean="0">
                <a:solidFill>
                  <a:srgbClr val="002060"/>
                </a:solidFill>
                <a:effectLst>
                  <a:outerShdw blurRad="38100" dist="38100" dir="2700000" algn="tl">
                    <a:srgbClr val="000000">
                      <a:alpha val="43137"/>
                    </a:srgbClr>
                  </a:outerShdw>
                </a:effectLst>
              </a:rPr>
              <a:t> </a:t>
            </a:r>
            <a:endParaRPr lang="en-US" sz="40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7298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raisR\Documents\Backgrounds\prin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76200"/>
            <a:ext cx="92456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905000" y="1189037"/>
            <a:ext cx="6858000" cy="4525963"/>
          </a:xfrm>
        </p:spPr>
        <p:txBody>
          <a:bodyPr>
            <a:normAutofit fontScale="92500" lnSpcReduction="10000"/>
          </a:bodyPr>
          <a:lstStyle/>
          <a:p>
            <a:pPr lvl="0" algn="ctr"/>
            <a:r>
              <a:rPr lang="en-US" b="1" dirty="0">
                <a:solidFill>
                  <a:srgbClr val="002060"/>
                </a:solidFill>
              </a:rPr>
              <a:t>Jesus will be with us:  “I will never leave you or forsake you.”  </a:t>
            </a:r>
            <a:endParaRPr lang="en-US" b="1" dirty="0" smtClean="0">
              <a:solidFill>
                <a:srgbClr val="002060"/>
              </a:solidFill>
            </a:endParaRPr>
          </a:p>
          <a:p>
            <a:pPr marL="0" lvl="0" indent="0" algn="ctr">
              <a:buNone/>
            </a:pPr>
            <a:r>
              <a:rPr lang="en-US" sz="2600" b="1" dirty="0" smtClean="0">
                <a:solidFill>
                  <a:srgbClr val="002060"/>
                </a:solidFill>
              </a:rPr>
              <a:t>(</a:t>
            </a:r>
            <a:r>
              <a:rPr lang="en-US" sz="2600" b="1" dirty="0">
                <a:solidFill>
                  <a:srgbClr val="002060"/>
                </a:solidFill>
              </a:rPr>
              <a:t>Hebrews 13:5)</a:t>
            </a:r>
          </a:p>
          <a:p>
            <a:pPr lvl="0" algn="ctr"/>
            <a:endParaRPr lang="en-US" sz="2600" dirty="0"/>
          </a:p>
          <a:p>
            <a:pPr lvl="0" algn="ctr"/>
            <a:r>
              <a:rPr lang="en-US" dirty="0">
                <a:solidFill>
                  <a:srgbClr val="002060"/>
                </a:solidFill>
              </a:rPr>
              <a:t>His love for us is everlasting and continues to draw us to Him even when we wander away!  “I have loved you with an everlasting love….I will continue to love you and draw you to Me.”  </a:t>
            </a:r>
            <a:endParaRPr lang="en-US" dirty="0" smtClean="0">
              <a:solidFill>
                <a:srgbClr val="002060"/>
              </a:solidFill>
            </a:endParaRPr>
          </a:p>
          <a:p>
            <a:pPr marL="0" lvl="0" indent="0" algn="ctr">
              <a:buNone/>
            </a:pPr>
            <a:r>
              <a:rPr lang="en-US" sz="2600" dirty="0" smtClean="0">
                <a:solidFill>
                  <a:srgbClr val="002060"/>
                </a:solidFill>
              </a:rPr>
              <a:t>(</a:t>
            </a:r>
            <a:r>
              <a:rPr lang="en-US" sz="2600" dirty="0">
                <a:solidFill>
                  <a:srgbClr val="002060"/>
                </a:solidFill>
              </a:rPr>
              <a:t>Jeremiah 31:3 - The Clear Word).</a:t>
            </a:r>
          </a:p>
          <a:p>
            <a:pPr algn="ctr"/>
            <a:endParaRPr lang="en-US" dirty="0"/>
          </a:p>
          <a:p>
            <a:pPr algn="ctr"/>
            <a:endParaRPr lang="en-US" dirty="0"/>
          </a:p>
        </p:txBody>
      </p:sp>
    </p:spTree>
    <p:extLst>
      <p:ext uri="{BB962C8B-B14F-4D97-AF65-F5344CB8AC3E}">
        <p14:creationId xmlns:p14="http://schemas.microsoft.com/office/powerpoint/2010/main" val="1657515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raisR\Documents\Backgrounds\prin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76200"/>
            <a:ext cx="92456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09800" y="685800"/>
            <a:ext cx="6400800" cy="4525963"/>
          </a:xfrm>
        </p:spPr>
        <p:txBody>
          <a:bodyPr>
            <a:noAutofit/>
          </a:bodyPr>
          <a:lstStyle/>
          <a:p>
            <a:pPr algn="ctr"/>
            <a:r>
              <a:rPr lang="en-US" b="1" dirty="0">
                <a:solidFill>
                  <a:srgbClr val="C00000"/>
                </a:solidFill>
                <a:effectLst>
                  <a:outerShdw blurRad="38100" dist="38100" dir="2700000" algn="tl">
                    <a:srgbClr val="000000">
                      <a:alpha val="43137"/>
                    </a:srgbClr>
                  </a:outerShdw>
                </a:effectLst>
              </a:rPr>
              <a:t>Domestic violence in its many forms is an assault on God’s character and moral laws. </a:t>
            </a:r>
            <a:r>
              <a:rPr lang="en-US" dirty="0"/>
              <a:t>It occurs behind closed doors and results in withered souls, drooping spirits, and permanent physical, emotional, and sexual injuries that can lead to death. It is not a gender issue, but a sin issue.  </a:t>
            </a:r>
            <a:r>
              <a:rPr lang="en-US" b="1" dirty="0">
                <a:solidFill>
                  <a:srgbClr val="C00000"/>
                </a:solidFill>
                <a:effectLst>
                  <a:outerShdw blurRad="38100" dist="38100" dir="2700000" algn="tl">
                    <a:srgbClr val="000000">
                      <a:alpha val="43137"/>
                    </a:srgbClr>
                  </a:outerShdw>
                </a:effectLst>
              </a:rPr>
              <a:t>It is Satan’s attempt to destroy the image of God in us.  </a:t>
            </a:r>
          </a:p>
          <a:p>
            <a:pPr algn="ctr"/>
            <a:endParaRPr lang="en-US" dirty="0"/>
          </a:p>
        </p:txBody>
      </p:sp>
    </p:spTree>
    <p:extLst>
      <p:ext uri="{BB962C8B-B14F-4D97-AF65-F5344CB8AC3E}">
        <p14:creationId xmlns:p14="http://schemas.microsoft.com/office/powerpoint/2010/main" val="1775649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raisR\Documents\Backgrounds\slide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685800"/>
            <a:ext cx="8229600" cy="4525963"/>
          </a:xfrm>
        </p:spPr>
        <p:txBody>
          <a:bodyPr/>
          <a:lstStyle/>
          <a:p>
            <a:pPr algn="ctr"/>
            <a:r>
              <a:rPr lang="en-US" b="1" dirty="0">
                <a:solidFill>
                  <a:schemeClr val="bg1"/>
                </a:solidFill>
                <a:effectLst>
                  <a:outerShdw blurRad="38100" dist="38100" dir="2700000" algn="tl">
                    <a:srgbClr val="000000">
                      <a:alpha val="43137"/>
                    </a:srgbClr>
                  </a:outerShdw>
                </a:effectLst>
              </a:rPr>
              <a:t>It is therefore imperative that we as Seventh-day Adventist believers do all that we can, individually and corporately, </a:t>
            </a:r>
            <a:r>
              <a:rPr lang="en-US" b="1" dirty="0">
                <a:solidFill>
                  <a:schemeClr val="tx2">
                    <a:lumMod val="20000"/>
                    <a:lumOff val="80000"/>
                  </a:schemeClr>
                </a:solidFill>
                <a:effectLst>
                  <a:outerShdw blurRad="38100" dist="38100" dir="2700000" algn="tl">
                    <a:srgbClr val="000000">
                      <a:alpha val="43137"/>
                    </a:srgbClr>
                  </a:outerShdw>
                </a:effectLst>
              </a:rPr>
              <a:t>to end domestic violence and abuse in its many forms, to assist victims, to direct abusers to services, to nurture children, and support the healthy functioning of families in our congregations and communities. </a:t>
            </a:r>
          </a:p>
          <a:p>
            <a:pPr algn="ct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6480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raisR\Documents\Backgrounds\prin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76200"/>
            <a:ext cx="92456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905000" y="1066800"/>
            <a:ext cx="6858000" cy="4525963"/>
          </a:xfrm>
        </p:spPr>
        <p:txBody>
          <a:bodyPr/>
          <a:lstStyle/>
          <a:p>
            <a:r>
              <a:rPr lang="en-US" dirty="0"/>
              <a:t>God created male and female to be in perfect harmony with one another and with Him.  </a:t>
            </a:r>
            <a:r>
              <a:rPr lang="en-US" b="1" dirty="0">
                <a:solidFill>
                  <a:srgbClr val="C00000"/>
                </a:solidFill>
                <a:effectLst>
                  <a:outerShdw blurRad="38100" dist="38100" dir="2700000" algn="tl">
                    <a:srgbClr val="000000">
                      <a:alpha val="43137"/>
                    </a:srgbClr>
                  </a:outerShdw>
                </a:effectLst>
              </a:rPr>
              <a:t>Man and woman were created to function as His representatives on earth.  They were to share equally in everything:  in obedience, in blessings, in ruling, and in </a:t>
            </a:r>
            <a:r>
              <a:rPr lang="en-US" b="1" dirty="0" smtClean="0">
                <a:solidFill>
                  <a:srgbClr val="C00000"/>
                </a:solidFill>
                <a:effectLst>
                  <a:outerShdw blurRad="38100" dist="38100" dir="2700000" algn="tl">
                    <a:srgbClr val="000000">
                      <a:alpha val="43137"/>
                    </a:srgbClr>
                  </a:outerShdw>
                </a:effectLst>
              </a:rPr>
              <a:t>reproducing.</a:t>
            </a:r>
            <a:endParaRPr lang="en-US"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4971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raisR\Documents\Backgrounds\prin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76200"/>
            <a:ext cx="92456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09800" y="914400"/>
            <a:ext cx="6477000" cy="5410200"/>
          </a:xfrm>
        </p:spPr>
        <p:txBody>
          <a:bodyPr>
            <a:normAutofit/>
          </a:bodyPr>
          <a:lstStyle/>
          <a:p>
            <a:r>
              <a:rPr lang="en-US" sz="2800" dirty="0"/>
              <a:t>Satan still works to destroy humanity; </a:t>
            </a:r>
            <a:r>
              <a:rPr lang="en-US" sz="2800" b="1" dirty="0">
                <a:solidFill>
                  <a:srgbClr val="C00000"/>
                </a:solidFill>
                <a:effectLst>
                  <a:outerShdw blurRad="38100" dist="38100" dir="2700000" algn="tl">
                    <a:srgbClr val="000000">
                      <a:alpha val="43137"/>
                    </a:srgbClr>
                  </a:outerShdw>
                </a:effectLst>
              </a:rPr>
              <a:t>one method is through domestic violence and abuse. </a:t>
            </a:r>
            <a:endParaRPr lang="en-US" sz="2800" b="1" dirty="0" smtClean="0">
              <a:solidFill>
                <a:srgbClr val="C00000"/>
              </a:solidFill>
              <a:effectLst>
                <a:outerShdw blurRad="38100" dist="38100" dir="2700000" algn="tl">
                  <a:srgbClr val="000000">
                    <a:alpha val="43137"/>
                  </a:srgbClr>
                </a:outerShdw>
              </a:effectLst>
            </a:endParaRPr>
          </a:p>
          <a:p>
            <a:pPr marL="0" indent="0">
              <a:buNone/>
            </a:pPr>
            <a:endParaRPr lang="en-US" sz="1800" dirty="0"/>
          </a:p>
          <a:p>
            <a:r>
              <a:rPr lang="en-US" sz="2800" dirty="0"/>
              <a:t>Domestic violence, sometimes called </a:t>
            </a:r>
            <a:r>
              <a:rPr lang="en-US" sz="2800" b="1" dirty="0">
                <a:solidFill>
                  <a:srgbClr val="C00000"/>
                </a:solidFill>
                <a:effectLst>
                  <a:outerShdw blurRad="38100" dist="38100" dir="2700000" algn="tl">
                    <a:srgbClr val="000000">
                      <a:alpha val="43137"/>
                    </a:srgbClr>
                  </a:outerShdw>
                </a:effectLst>
              </a:rPr>
              <a:t>battering, relationship abuse, or intimate partner violence, is a pattern of behaviors used by one individual to establish power and control over another without consideration for his or her individual rights. </a:t>
            </a:r>
          </a:p>
        </p:txBody>
      </p:sp>
    </p:spTree>
    <p:extLst>
      <p:ext uri="{BB962C8B-B14F-4D97-AF65-F5344CB8AC3E}">
        <p14:creationId xmlns:p14="http://schemas.microsoft.com/office/powerpoint/2010/main" val="3779882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raisR\Documents\Backgrounds\slide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143000"/>
            <a:ext cx="8229600" cy="4525963"/>
          </a:xfrm>
        </p:spPr>
        <p:txBody>
          <a:bodyPr>
            <a:normAutofit/>
          </a:bodyPr>
          <a:lstStyle/>
          <a:p>
            <a:pPr algn="ctr"/>
            <a:r>
              <a:rPr lang="en-US" sz="4800" b="1" dirty="0">
                <a:solidFill>
                  <a:schemeClr val="bg1"/>
                </a:solidFill>
                <a:effectLst>
                  <a:outerShdw blurRad="38100" dist="38100" dir="2700000" algn="tl">
                    <a:srgbClr val="000000">
                      <a:alpha val="43137"/>
                    </a:srgbClr>
                  </a:outerShdw>
                </a:effectLst>
              </a:rPr>
              <a:t>The abuse is meant to frighten, intimidate, terrorize, manipulate, hurt, humiliate, blame, shame, or wound. </a:t>
            </a:r>
          </a:p>
          <a:p>
            <a:pPr algn="ct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024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raisR\Documents\Backgrounds\prin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76200"/>
            <a:ext cx="92456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133600" y="990600"/>
            <a:ext cx="6553200" cy="4525963"/>
          </a:xfrm>
        </p:spPr>
        <p:txBody>
          <a:bodyPr>
            <a:normAutofit/>
          </a:bodyPr>
          <a:lstStyle/>
          <a:p>
            <a:r>
              <a:rPr lang="en-US" b="1" dirty="0">
                <a:solidFill>
                  <a:srgbClr val="C00000"/>
                </a:solidFill>
                <a:effectLst>
                  <a:outerShdw blurRad="38100" dist="38100" dir="2700000" algn="tl">
                    <a:srgbClr val="000000">
                      <a:alpha val="43137"/>
                    </a:srgbClr>
                  </a:outerShdw>
                </a:effectLst>
              </a:rPr>
              <a:t>Violence against women in the family occurs in developed and developing countries alike. </a:t>
            </a:r>
            <a:r>
              <a:rPr lang="en-US" dirty="0"/>
              <a:t>It has long been considered a private matter. But statistics paint a horrifying picture of the social and health consequences of violence against women. </a:t>
            </a:r>
          </a:p>
        </p:txBody>
      </p:sp>
    </p:spTree>
    <p:extLst>
      <p:ext uri="{BB962C8B-B14F-4D97-AF65-F5344CB8AC3E}">
        <p14:creationId xmlns:p14="http://schemas.microsoft.com/office/powerpoint/2010/main" val="1138627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raisR\Documents\Backgrounds\prin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76200"/>
            <a:ext cx="92456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905000" y="1219200"/>
            <a:ext cx="6705600" cy="4525963"/>
          </a:xfrm>
        </p:spPr>
        <p:txBody>
          <a:bodyPr>
            <a:normAutofit/>
          </a:bodyPr>
          <a:lstStyle/>
          <a:p>
            <a:pPr algn="ctr"/>
            <a:r>
              <a:rPr lang="en-US" sz="4000" dirty="0" smtClean="0"/>
              <a:t>For women aged </a:t>
            </a:r>
            <a:r>
              <a:rPr lang="en-US" sz="4000" b="1" dirty="0" smtClean="0">
                <a:solidFill>
                  <a:srgbClr val="C00000"/>
                </a:solidFill>
              </a:rPr>
              <a:t>15 to 44, violence is a major cause of death and disability. </a:t>
            </a:r>
            <a:r>
              <a:rPr lang="en-US" sz="4000" dirty="0" smtClean="0"/>
              <a:t>Worldwide, 40-70% of all female murder victims are killed by an intimate partner.</a:t>
            </a:r>
          </a:p>
          <a:p>
            <a:pPr algn="ctr"/>
            <a:endParaRPr lang="en-US" sz="4000" dirty="0"/>
          </a:p>
        </p:txBody>
      </p:sp>
    </p:spTree>
    <p:extLst>
      <p:ext uri="{BB962C8B-B14F-4D97-AF65-F5344CB8AC3E}">
        <p14:creationId xmlns:p14="http://schemas.microsoft.com/office/powerpoint/2010/main" val="1149143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raisR\Documents\Backgrounds\prin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76200"/>
            <a:ext cx="92456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0" y="914400"/>
            <a:ext cx="6553200" cy="4525963"/>
          </a:xfrm>
        </p:spPr>
        <p:txBody>
          <a:bodyPr>
            <a:normAutofit/>
          </a:bodyPr>
          <a:lstStyle/>
          <a:p>
            <a:r>
              <a:rPr lang="en-US" sz="4000" dirty="0"/>
              <a:t>T</a:t>
            </a:r>
            <a:r>
              <a:rPr lang="en-US" sz="4000" dirty="0" smtClean="0"/>
              <a:t>here </a:t>
            </a:r>
            <a:r>
              <a:rPr lang="en-US" sz="4000" dirty="0"/>
              <a:t>are no accurate statistics, but the number of women trafficked across borders each year </a:t>
            </a:r>
            <a:r>
              <a:rPr lang="en-US" sz="4000" b="1" dirty="0">
                <a:solidFill>
                  <a:srgbClr val="C00000"/>
                </a:solidFill>
                <a:effectLst>
                  <a:outerShdw blurRad="38100" dist="38100" dir="2700000" algn="tl">
                    <a:srgbClr val="000000">
                      <a:alpha val="43137"/>
                    </a:srgbClr>
                  </a:outerShdw>
                </a:effectLst>
              </a:rPr>
              <a:t>could be twice as high if the count includes those forced into domestic situations.  </a:t>
            </a:r>
          </a:p>
          <a:p>
            <a:endParaRPr lang="en-US" sz="4000" dirty="0"/>
          </a:p>
        </p:txBody>
      </p:sp>
    </p:spTree>
    <p:extLst>
      <p:ext uri="{BB962C8B-B14F-4D97-AF65-F5344CB8AC3E}">
        <p14:creationId xmlns:p14="http://schemas.microsoft.com/office/powerpoint/2010/main" val="2487913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raisR\Documents\Backgrounds\prin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76200"/>
            <a:ext cx="92456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057400" y="1066800"/>
            <a:ext cx="6858000" cy="4525963"/>
          </a:xfrm>
        </p:spPr>
        <p:txBody>
          <a:bodyPr>
            <a:noAutofit/>
          </a:bodyPr>
          <a:lstStyle/>
          <a:p>
            <a:r>
              <a:rPr lang="en-US" sz="4000" dirty="0" smtClean="0"/>
              <a:t>The extent of trafficking in women and girls has reached alarming proportions, especially in Asian countries. </a:t>
            </a:r>
            <a:r>
              <a:rPr lang="en-US" sz="4000" b="1" dirty="0" smtClean="0">
                <a:solidFill>
                  <a:srgbClr val="C00000"/>
                </a:solidFill>
              </a:rPr>
              <a:t>More than 100,000 women are trafficked annually in South Asia.</a:t>
            </a:r>
          </a:p>
          <a:p>
            <a:pPr marL="0" indent="0">
              <a:buNone/>
            </a:pPr>
            <a:endParaRPr lang="en-US" sz="4000" dirty="0"/>
          </a:p>
        </p:txBody>
      </p:sp>
    </p:spTree>
    <p:extLst>
      <p:ext uri="{BB962C8B-B14F-4D97-AF65-F5344CB8AC3E}">
        <p14:creationId xmlns:p14="http://schemas.microsoft.com/office/powerpoint/2010/main" val="2961598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1012</Words>
  <Application>Microsoft Office PowerPoint</Application>
  <PresentationFormat>On-screen Show (4:3)</PresentationFormat>
  <Paragraphs>58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LOVED and EMPOWERED  Written by  Mable Dunbar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How did Jesus Treat Abused Women in the Past? </vt:lpstr>
      <vt:lpstr> How are we Loved and Empowered Today?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 and Empowered</dc:title>
  <dc:creator>Raquel Arrais</dc:creator>
  <cp:lastModifiedBy>Raquel Arrais</cp:lastModifiedBy>
  <cp:revision>6</cp:revision>
  <dcterms:created xsi:type="dcterms:W3CDTF">2011-03-17T22:31:57Z</dcterms:created>
  <dcterms:modified xsi:type="dcterms:W3CDTF">2011-03-20T15:42:21Z</dcterms:modified>
</cp:coreProperties>
</file>