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19"/>
  </p:notesMasterIdLst>
  <p:sldIdLst>
    <p:sldId id="256" r:id="rId2"/>
    <p:sldId id="260" r:id="rId3"/>
    <p:sldId id="261" r:id="rId4"/>
    <p:sldId id="278" r:id="rId5"/>
    <p:sldId id="279" r:id="rId6"/>
    <p:sldId id="280" r:id="rId7"/>
    <p:sldId id="281" r:id="rId8"/>
    <p:sldId id="282" r:id="rId9"/>
    <p:sldId id="283" r:id="rId10"/>
    <p:sldId id="284" r:id="rId11"/>
    <p:sldId id="285" r:id="rId12"/>
    <p:sldId id="286" r:id="rId13"/>
    <p:sldId id="287" r:id="rId14"/>
    <p:sldId id="297" r:id="rId15"/>
    <p:sldId id="288" r:id="rId16"/>
    <p:sldId id="289" r:id="rId17"/>
    <p:sldId id="29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39" d="100"/>
          <a:sy n="139" d="100"/>
        </p:scale>
        <p:origin x="-128"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C59E8-E598-41DF-9258-EB0C4D2B755B}" type="datetimeFigureOut">
              <a:rPr lang="en-US" smtClean="0"/>
              <a:t>9/7/17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D38F9-E69C-4A20-BB8B-8555C69AC7B4}" type="slidenum">
              <a:rPr lang="en-US" smtClean="0"/>
              <a:t>‹#›</a:t>
            </a:fld>
            <a:endParaRPr lang="en-US"/>
          </a:p>
        </p:txBody>
      </p:sp>
    </p:spTree>
    <p:extLst>
      <p:ext uri="{BB962C8B-B14F-4D97-AF65-F5344CB8AC3E}">
        <p14:creationId xmlns:p14="http://schemas.microsoft.com/office/powerpoint/2010/main" val="275528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smtClean="0"/>
              <a:t>9/7/17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600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384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135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565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2595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9/7/17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204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9/7/17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7226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9/7/17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5719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9/7/17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313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9/7/17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291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9/7/17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272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902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9/7/17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757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9/7/17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58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9/7/17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507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7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9/7/17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468051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microsoft.com/office/2007/relationships/hdphoto" Target="../media/hdphoto1.wdp"/><Relationship Id="rId21" Type="http://schemas.openxmlformats.org/officeDocument/2006/relationships/image" Target="../media/image4.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extLst>
              <a:ext uri="{BEBA8EAE-BF5A-486C-A8C5-ECC9F3942E4B}">
                <a14:imgProps xmlns:a14="http://schemas.microsoft.com/office/drawing/2010/main">
                  <a14:imgLayer r:embed="rId20">
                    <a14:imgEffect>
                      <a14:artisticPencilSketch/>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smtClean="0"/>
              <a:t>9/7/17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4401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Stand Out and Speak Up!</a:t>
            </a:r>
            <a:r>
              <a:rPr lang="en-US" dirty="0"/>
              <a:t/>
            </a:r>
            <a:br>
              <a:rPr lang="en-US" dirty="0"/>
            </a:br>
            <a:endParaRPr lang="en-US" dirty="0"/>
          </a:p>
        </p:txBody>
      </p:sp>
      <p:sp>
        <p:nvSpPr>
          <p:cNvPr id="3" name="Subtitle 2"/>
          <p:cNvSpPr>
            <a:spLocks noGrp="1"/>
          </p:cNvSpPr>
          <p:nvPr>
            <p:ph type="subTitle" idx="1"/>
          </p:nvPr>
        </p:nvSpPr>
        <p:spPr>
          <a:xfrm rot="21420000">
            <a:off x="6491073" y="2597407"/>
            <a:ext cx="4391455" cy="1319808"/>
          </a:xfrm>
        </p:spPr>
        <p:txBody>
          <a:bodyPr/>
          <a:lstStyle/>
          <a:p>
            <a:r>
              <a:rPr lang="en-US" dirty="0"/>
              <a:t>2017 Pathfinder day sermon </a:t>
            </a:r>
          </a:p>
        </p:txBody>
      </p:sp>
      <p:pic>
        <p:nvPicPr>
          <p:cNvPr id="5" name="Picture 4"/>
          <p:cNvPicPr>
            <a:picLocks noChangeAspect="1"/>
          </p:cNvPicPr>
          <p:nvPr/>
        </p:nvPicPr>
        <p:blipFill>
          <a:blip r:embed="rId2"/>
          <a:stretch>
            <a:fillRect/>
          </a:stretch>
        </p:blipFill>
        <p:spPr>
          <a:xfrm>
            <a:off x="3229805" y="3405954"/>
            <a:ext cx="2538989" cy="2481077"/>
          </a:xfrm>
          <a:prstGeom prst="rect">
            <a:avLst/>
          </a:prstGeom>
        </p:spPr>
      </p:pic>
    </p:spTree>
    <p:extLst>
      <p:ext uri="{BB962C8B-B14F-4D97-AF65-F5344CB8AC3E}">
        <p14:creationId xmlns:p14="http://schemas.microsoft.com/office/powerpoint/2010/main" val="310113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29" y="920786"/>
            <a:ext cx="10394706" cy="1151965"/>
          </a:xfrm>
        </p:spPr>
        <p:txBody>
          <a:bodyPr/>
          <a:lstStyle/>
          <a:p>
            <a:r>
              <a:rPr lang="en-US" dirty="0"/>
              <a:t>remember</a:t>
            </a:r>
          </a:p>
        </p:txBody>
      </p:sp>
      <p:sp>
        <p:nvSpPr>
          <p:cNvPr id="8" name="Text Placeholder 7"/>
          <p:cNvSpPr>
            <a:spLocks noGrp="1"/>
          </p:cNvSpPr>
          <p:nvPr>
            <p:ph type="body" sz="half" idx="17"/>
          </p:nvPr>
        </p:nvSpPr>
        <p:spPr>
          <a:xfrm>
            <a:off x="1605063" y="2218666"/>
            <a:ext cx="8297693" cy="1390295"/>
          </a:xfrm>
        </p:spPr>
        <p:txBody>
          <a:bodyPr>
            <a:normAutofit/>
          </a:bodyPr>
          <a:lstStyle/>
          <a:p>
            <a:pPr algn="l"/>
            <a:r>
              <a:rPr lang="en-US" sz="2800" cap="none" dirty="0" smtClean="0">
                <a:latin typeface="Franklin Gothic Demi" panose="020B0703020102020204" pitchFamily="34" charset="0"/>
              </a:rPr>
              <a:t>We do </a:t>
            </a:r>
            <a:r>
              <a:rPr lang="en-US" sz="2800" cap="none" dirty="0">
                <a:latin typeface="Franklin Gothic Demi" panose="020B0703020102020204" pitchFamily="34" charset="0"/>
              </a:rPr>
              <a:t>not have to stand out in our own strength. Ephesians 2:10 says we are “God’s workmanship.”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1516872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Speak up!</a:t>
            </a:r>
          </a:p>
        </p:txBody>
      </p:sp>
      <p:sp>
        <p:nvSpPr>
          <p:cNvPr id="8" name="Text Placeholder 7"/>
          <p:cNvSpPr>
            <a:spLocks noGrp="1"/>
          </p:cNvSpPr>
          <p:nvPr>
            <p:ph type="body" sz="half" idx="17"/>
          </p:nvPr>
        </p:nvSpPr>
        <p:spPr>
          <a:xfrm>
            <a:off x="576907" y="1654462"/>
            <a:ext cx="10428052" cy="3256950"/>
          </a:xfrm>
        </p:spPr>
        <p:txBody>
          <a:bodyPr>
            <a:noAutofit/>
          </a:bodyPr>
          <a:lstStyle/>
          <a:p>
            <a:r>
              <a:rPr lang="en-US" sz="6000" cap="none" dirty="0">
                <a:latin typeface="Franklin Gothic Demi" panose="020B0703020102020204" pitchFamily="34" charset="0"/>
              </a:rPr>
              <a:t>God has not only called Pathfinders to STAND OUT </a:t>
            </a:r>
          </a:p>
          <a:p>
            <a:r>
              <a:rPr lang="en-US" sz="6000" cap="none" dirty="0">
                <a:latin typeface="Franklin Gothic Demi" panose="020B0703020102020204" pitchFamily="34" charset="0"/>
              </a:rPr>
              <a:t>but to SPEAK UP as well.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221386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258" y="551135"/>
            <a:ext cx="7526372" cy="1258210"/>
          </a:xfrm>
        </p:spPr>
        <p:txBody>
          <a:bodyPr>
            <a:noAutofit/>
          </a:bodyPr>
          <a:lstStyle/>
          <a:p>
            <a:r>
              <a:rPr lang="en-US" sz="6000" dirty="0"/>
              <a:t>Set as watchmen </a:t>
            </a:r>
            <a:br>
              <a:rPr lang="en-US" sz="6000" dirty="0"/>
            </a:br>
            <a:r>
              <a:rPr lang="en-US" sz="6000" dirty="0">
                <a:solidFill>
                  <a:schemeClr val="tx1"/>
                </a:solidFill>
                <a:latin typeface="Eras Demi ITC" panose="020B0805030504020804" pitchFamily="34" charset="0"/>
              </a:rPr>
              <a:t>&amp;</a:t>
            </a:r>
            <a:r>
              <a:rPr lang="en-US" sz="6000" dirty="0"/>
              <a:t> lightbearers</a:t>
            </a:r>
          </a:p>
        </p:txBody>
      </p:sp>
      <p:sp>
        <p:nvSpPr>
          <p:cNvPr id="8" name="Text Placeholder 7"/>
          <p:cNvSpPr>
            <a:spLocks noGrp="1"/>
          </p:cNvSpPr>
          <p:nvPr>
            <p:ph type="body" sz="half" idx="17"/>
          </p:nvPr>
        </p:nvSpPr>
        <p:spPr>
          <a:xfrm>
            <a:off x="4241259" y="2048457"/>
            <a:ext cx="7368371" cy="3540868"/>
          </a:xfrm>
        </p:spPr>
        <p:txBody>
          <a:bodyPr>
            <a:normAutofit/>
          </a:bodyPr>
          <a:lstStyle/>
          <a:p>
            <a:pPr algn="l"/>
            <a:r>
              <a:rPr lang="en-US" sz="2000" cap="none" dirty="0">
                <a:latin typeface="Franklin Gothic Demi" panose="020B0703020102020204" pitchFamily="34" charset="0"/>
              </a:rPr>
              <a:t>Ellen White put it like </a:t>
            </a:r>
            <a:r>
              <a:rPr lang="en-US" sz="2000" cap="none" dirty="0" smtClean="0">
                <a:latin typeface="Franklin Gothic Demi" panose="020B0703020102020204" pitchFamily="34" charset="0"/>
              </a:rPr>
              <a:t>this: </a:t>
            </a:r>
            <a:r>
              <a:rPr lang="en-US" sz="2000" cap="none" dirty="0">
                <a:latin typeface="Franklin Gothic Demi" panose="020B0703020102020204" pitchFamily="34" charset="0"/>
              </a:rPr>
              <a:t>“In a special sense Seventh-day Adventists have been set in the world as watchmen and light bearers. To them has been entrusted the last warning for a perishing world. On them is shining wonderful light from the Word of God. They have been given a work of most solemn import—the proclamation of the first, second and third </a:t>
            </a:r>
            <a:r>
              <a:rPr lang="en-US" sz="2000" cap="none" dirty="0" smtClean="0">
                <a:latin typeface="Franklin Gothic Demi" panose="020B0703020102020204" pitchFamily="34" charset="0"/>
              </a:rPr>
              <a:t>angels </a:t>
            </a:r>
            <a:r>
              <a:rPr lang="en-US" sz="2000" cap="none" dirty="0">
                <a:latin typeface="Franklin Gothic Demi" panose="020B0703020102020204" pitchFamily="34" charset="0"/>
              </a:rPr>
              <a:t>message. There is no other work of so great importance. They are to allow nothing else to absorbed their attention” (</a:t>
            </a:r>
            <a:r>
              <a:rPr lang="en-US" sz="2000" i="1" cap="none" dirty="0">
                <a:latin typeface="Franklin Gothic Demi" panose="020B0703020102020204" pitchFamily="34" charset="0"/>
              </a:rPr>
              <a:t>Testimonies for the Church </a:t>
            </a:r>
            <a:r>
              <a:rPr lang="en-US" sz="2000" cap="none" dirty="0">
                <a:latin typeface="Franklin Gothic Demi" panose="020B0703020102020204" pitchFamily="34" charset="0"/>
              </a:rPr>
              <a:t>vol. 9. </a:t>
            </a:r>
            <a:r>
              <a:rPr lang="en-US" sz="2000" cap="none" dirty="0" smtClean="0">
                <a:latin typeface="Franklin Gothic Demi" panose="020B0703020102020204" pitchFamily="34" charset="0"/>
              </a:rPr>
              <a:t>p. </a:t>
            </a:r>
            <a:r>
              <a:rPr lang="en-US" sz="2000" cap="none" dirty="0">
                <a:latin typeface="Franklin Gothic Demi" panose="020B0703020102020204" pitchFamily="34" charset="0"/>
              </a:rPr>
              <a:t>19).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pic>
        <p:nvPicPr>
          <p:cNvPr id="4" name="Picture 3"/>
          <p:cNvPicPr>
            <a:picLocks noChangeAspect="1"/>
          </p:cNvPicPr>
          <p:nvPr/>
        </p:nvPicPr>
        <p:blipFill>
          <a:blip r:embed="rId3"/>
          <a:stretch>
            <a:fillRect/>
          </a:stretch>
        </p:blipFill>
        <p:spPr>
          <a:xfrm>
            <a:off x="165376" y="145914"/>
            <a:ext cx="3917882" cy="5359941"/>
          </a:xfrm>
          <a:prstGeom prst="rect">
            <a:avLst/>
          </a:prstGeom>
        </p:spPr>
      </p:pic>
    </p:spTree>
    <p:extLst>
      <p:ext uri="{BB962C8B-B14F-4D97-AF65-F5344CB8AC3E}">
        <p14:creationId xmlns:p14="http://schemas.microsoft.com/office/powerpoint/2010/main" val="1275203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92"/>
            <a:ext cx="3734556" cy="5609105"/>
          </a:xfrm>
          <a:prstGeom prst="rect">
            <a:avLst/>
          </a:prstGeom>
        </p:spPr>
      </p:pic>
      <p:sp>
        <p:nvSpPr>
          <p:cNvPr id="2" name="Title 1"/>
          <p:cNvSpPr>
            <a:spLocks noGrp="1"/>
          </p:cNvSpPr>
          <p:nvPr>
            <p:ph type="title"/>
          </p:nvPr>
        </p:nvSpPr>
        <p:spPr>
          <a:xfrm>
            <a:off x="3734555" y="728112"/>
            <a:ext cx="7948363" cy="1151965"/>
          </a:xfrm>
        </p:spPr>
        <p:txBody>
          <a:bodyPr/>
          <a:lstStyle/>
          <a:p>
            <a:r>
              <a:rPr lang="en-US" dirty="0"/>
              <a:t>How do you tame a lion?</a:t>
            </a:r>
          </a:p>
        </p:txBody>
      </p:sp>
      <p:sp>
        <p:nvSpPr>
          <p:cNvPr id="8" name="Text Placeholder 7"/>
          <p:cNvSpPr>
            <a:spLocks noGrp="1"/>
          </p:cNvSpPr>
          <p:nvPr>
            <p:ph type="body" sz="half" idx="17"/>
          </p:nvPr>
        </p:nvSpPr>
        <p:spPr>
          <a:xfrm>
            <a:off x="4477700" y="1731523"/>
            <a:ext cx="6527259" cy="2616741"/>
          </a:xfrm>
        </p:spPr>
        <p:txBody>
          <a:bodyPr>
            <a:noAutofit/>
          </a:bodyPr>
          <a:lstStyle/>
          <a:p>
            <a:pPr algn="l"/>
            <a:r>
              <a:rPr lang="en-US" sz="2800" cap="none" dirty="0">
                <a:latin typeface="Franklin Gothic Demi" panose="020B0703020102020204" pitchFamily="34" charset="0"/>
              </a:rPr>
              <a:t>They say that a lion tamer uses a stool with three legs. </a:t>
            </a:r>
            <a:r>
              <a:rPr lang="en-US" sz="2800" cap="none" dirty="0" smtClean="0">
                <a:latin typeface="Franklin Gothic Demi" panose="020B0703020102020204" pitchFamily="34" charset="0"/>
              </a:rPr>
              <a:t>The tamer holds </a:t>
            </a:r>
            <a:r>
              <a:rPr lang="en-US" sz="2800" cap="none" dirty="0">
                <a:latin typeface="Franklin Gothic Demi" panose="020B0703020102020204" pitchFamily="34" charset="0"/>
              </a:rPr>
              <a:t>it out between </a:t>
            </a:r>
            <a:r>
              <a:rPr lang="en-US" sz="2800" cap="none" dirty="0" smtClean="0">
                <a:latin typeface="Franklin Gothic Demi" panose="020B0703020102020204" pitchFamily="34" charset="0"/>
              </a:rPr>
              <a:t>his or her body and </a:t>
            </a:r>
            <a:r>
              <a:rPr lang="en-US" sz="2800" cap="none" dirty="0">
                <a:latin typeface="Franklin Gothic Demi" panose="020B0703020102020204" pitchFamily="34" charset="0"/>
              </a:rPr>
              <a:t>the lion. The lion is unable to focus on attacking the tamer because it is distracted by the </a:t>
            </a:r>
            <a:r>
              <a:rPr lang="en-US" sz="2800" cap="none" dirty="0" smtClean="0">
                <a:latin typeface="Franklin Gothic Demi" panose="020B0703020102020204" pitchFamily="34" charset="0"/>
              </a:rPr>
              <a:t>stool’s </a:t>
            </a:r>
            <a:r>
              <a:rPr lang="en-US" sz="2800" cap="none" dirty="0">
                <a:latin typeface="Franklin Gothic Demi" panose="020B0703020102020204" pitchFamily="34" charset="0"/>
              </a:rPr>
              <a:t>legs.</a:t>
            </a:r>
          </a:p>
        </p:txBody>
      </p:sp>
      <p:pic>
        <p:nvPicPr>
          <p:cNvPr id="9" name="Picture 8"/>
          <p:cNvPicPr>
            <a:picLocks noChangeAspect="1"/>
          </p:cNvPicPr>
          <p:nvPr/>
        </p:nvPicPr>
        <p:blipFill>
          <a:blip r:embed="rId3"/>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174301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92"/>
            <a:ext cx="3734556" cy="5609105"/>
          </a:xfrm>
          <a:prstGeom prst="rect">
            <a:avLst/>
          </a:prstGeom>
        </p:spPr>
      </p:pic>
      <p:sp>
        <p:nvSpPr>
          <p:cNvPr id="2" name="Title 1"/>
          <p:cNvSpPr>
            <a:spLocks noGrp="1"/>
          </p:cNvSpPr>
          <p:nvPr>
            <p:ph type="title"/>
          </p:nvPr>
        </p:nvSpPr>
        <p:spPr>
          <a:xfrm>
            <a:off x="3734556" y="776750"/>
            <a:ext cx="7948363" cy="1151965"/>
          </a:xfrm>
        </p:spPr>
        <p:txBody>
          <a:bodyPr>
            <a:normAutofit fontScale="90000"/>
          </a:bodyPr>
          <a:lstStyle/>
          <a:p>
            <a:r>
              <a:rPr lang="en-US" dirty="0"/>
              <a:t>How do you tame the church?</a:t>
            </a:r>
          </a:p>
        </p:txBody>
      </p:sp>
      <p:sp>
        <p:nvSpPr>
          <p:cNvPr id="8" name="Text Placeholder 7"/>
          <p:cNvSpPr>
            <a:spLocks noGrp="1"/>
          </p:cNvSpPr>
          <p:nvPr>
            <p:ph type="body" sz="half" idx="17"/>
          </p:nvPr>
        </p:nvSpPr>
        <p:spPr>
          <a:xfrm>
            <a:off x="4477700" y="2074631"/>
            <a:ext cx="6767474" cy="2616741"/>
          </a:xfrm>
        </p:spPr>
        <p:txBody>
          <a:bodyPr>
            <a:noAutofit/>
          </a:bodyPr>
          <a:lstStyle/>
          <a:p>
            <a:pPr algn="l"/>
            <a:r>
              <a:rPr lang="en-US" sz="2800" cap="none" dirty="0">
                <a:latin typeface="Franklin Gothic Demi" panose="020B0703020102020204" pitchFamily="34" charset="0"/>
              </a:rPr>
              <a:t>How do you tame the Seventh-day Adventist Church? The same way! You get it distracted from its purpose of teaching, preaching and living out the “everlasting gospel” of </a:t>
            </a:r>
            <a:r>
              <a:rPr lang="en-US" sz="2800" cap="none" dirty="0" smtClean="0">
                <a:latin typeface="Franklin Gothic Demi" panose="020B0703020102020204" pitchFamily="34" charset="0"/>
              </a:rPr>
              <a:t>the </a:t>
            </a:r>
            <a:r>
              <a:rPr lang="en-US" sz="2800" cap="none" dirty="0">
                <a:latin typeface="Franklin Gothic Demi" panose="020B0703020102020204" pitchFamily="34" charset="0"/>
              </a:rPr>
              <a:t>Three </a:t>
            </a:r>
            <a:r>
              <a:rPr lang="en-US" sz="2800" cap="none" dirty="0" smtClean="0">
                <a:latin typeface="Franklin Gothic Demi" panose="020B0703020102020204" pitchFamily="34" charset="0"/>
              </a:rPr>
              <a:t>Angels’ </a:t>
            </a:r>
            <a:r>
              <a:rPr lang="en-US" sz="2800" cap="none" dirty="0">
                <a:latin typeface="Franklin Gothic Demi" panose="020B0703020102020204" pitchFamily="34" charset="0"/>
              </a:rPr>
              <a:t>Message. </a:t>
            </a:r>
          </a:p>
        </p:txBody>
      </p:sp>
      <p:pic>
        <p:nvPicPr>
          <p:cNvPr id="9" name="Picture 8"/>
          <p:cNvPicPr>
            <a:picLocks noChangeAspect="1"/>
          </p:cNvPicPr>
          <p:nvPr/>
        </p:nvPicPr>
        <p:blipFill>
          <a:blip r:embed="rId3"/>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178669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The Good news</a:t>
            </a:r>
          </a:p>
        </p:txBody>
      </p:sp>
      <p:sp>
        <p:nvSpPr>
          <p:cNvPr id="8" name="Text Placeholder 7"/>
          <p:cNvSpPr>
            <a:spLocks noGrp="1"/>
          </p:cNvSpPr>
          <p:nvPr>
            <p:ph type="body" sz="half" idx="17"/>
          </p:nvPr>
        </p:nvSpPr>
        <p:spPr>
          <a:xfrm>
            <a:off x="603115" y="1682885"/>
            <a:ext cx="10612876" cy="3374442"/>
          </a:xfrm>
        </p:spPr>
        <p:txBody>
          <a:bodyPr>
            <a:noAutofit/>
          </a:bodyPr>
          <a:lstStyle/>
          <a:p>
            <a:pPr algn="l"/>
            <a:r>
              <a:rPr lang="en-US" sz="4400" cap="none" dirty="0">
                <a:latin typeface="Franklin Gothic Demi" panose="020B0703020102020204" pitchFamily="34" charset="0"/>
              </a:rPr>
              <a:t>People need to hear the good news that Jesus is here and when we put our faith/trust in Jesus, He covers us in His righteousness.</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3659146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security</a:t>
            </a:r>
          </a:p>
        </p:txBody>
      </p:sp>
      <p:sp>
        <p:nvSpPr>
          <p:cNvPr id="8" name="Text Placeholder 7"/>
          <p:cNvSpPr>
            <a:spLocks noGrp="1"/>
          </p:cNvSpPr>
          <p:nvPr>
            <p:ph type="body" sz="half" idx="17"/>
          </p:nvPr>
        </p:nvSpPr>
        <p:spPr>
          <a:xfrm>
            <a:off x="603115" y="1800377"/>
            <a:ext cx="10428052" cy="3256950"/>
          </a:xfrm>
        </p:spPr>
        <p:txBody>
          <a:bodyPr>
            <a:normAutofit/>
          </a:bodyPr>
          <a:lstStyle/>
          <a:p>
            <a:pPr algn="l"/>
            <a:r>
              <a:rPr lang="en-US" sz="4000" cap="none" dirty="0">
                <a:latin typeface="Franklin Gothic Demi" panose="020B0703020102020204" pitchFamily="34" charset="0"/>
              </a:rPr>
              <a:t>You may not know a lot of things but if you know what the gospel is, you will have incredible confidence knowing your home is secure in heaven!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2148539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55" y="2837272"/>
            <a:ext cx="10394706" cy="1151965"/>
          </a:xfrm>
        </p:spPr>
        <p:txBody>
          <a:bodyPr/>
          <a:lstStyle/>
          <a:p>
            <a:r>
              <a:rPr lang="en-US" dirty="0"/>
              <a:t>A greater responsibility</a:t>
            </a:r>
          </a:p>
        </p:txBody>
      </p:sp>
      <p:sp>
        <p:nvSpPr>
          <p:cNvPr id="8" name="Text Placeholder 7"/>
          <p:cNvSpPr>
            <a:spLocks noGrp="1"/>
          </p:cNvSpPr>
          <p:nvPr>
            <p:ph type="body" sz="half" idx="17"/>
          </p:nvPr>
        </p:nvSpPr>
        <p:spPr>
          <a:xfrm>
            <a:off x="982494" y="3804405"/>
            <a:ext cx="9708204" cy="1652195"/>
          </a:xfrm>
        </p:spPr>
        <p:txBody>
          <a:bodyPr>
            <a:normAutofit fontScale="70000" lnSpcReduction="20000"/>
          </a:bodyPr>
          <a:lstStyle/>
          <a:p>
            <a:pPr algn="l"/>
            <a:r>
              <a:rPr lang="en-US" sz="3600" cap="none" dirty="0">
                <a:latin typeface="Franklin Gothic Demi" panose="020B0703020102020204" pitchFamily="34" charset="0"/>
              </a:rPr>
              <a:t>Seventh-day Adventists are not better than other Christians but we have been given a greater responsibility. Yes, God has called us to STAND OUT and SPEAK UP in these last days.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pic>
        <p:nvPicPr>
          <p:cNvPr id="4" name="Picture 3"/>
          <p:cNvPicPr>
            <a:picLocks noChangeAspect="1"/>
          </p:cNvPicPr>
          <p:nvPr/>
        </p:nvPicPr>
        <p:blipFill>
          <a:blip r:embed="rId3"/>
          <a:stretch>
            <a:fillRect/>
          </a:stretch>
        </p:blipFill>
        <p:spPr>
          <a:xfrm>
            <a:off x="4407084" y="24384"/>
            <a:ext cx="2859024" cy="2804160"/>
          </a:xfrm>
          <a:prstGeom prst="rect">
            <a:avLst/>
          </a:prstGeom>
        </p:spPr>
      </p:pic>
    </p:spTree>
    <p:extLst>
      <p:ext uri="{BB962C8B-B14F-4D97-AF65-F5344CB8AC3E}">
        <p14:creationId xmlns:p14="http://schemas.microsoft.com/office/powerpoint/2010/main" val="371035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210668"/>
            <a:ext cx="10394706" cy="1151965"/>
          </a:xfrm>
        </p:spPr>
        <p:txBody>
          <a:bodyPr/>
          <a:lstStyle/>
          <a:p>
            <a:r>
              <a:rPr lang="en-US" dirty="0"/>
              <a:t>For such a time as this</a:t>
            </a:r>
          </a:p>
        </p:txBody>
      </p:sp>
      <p:sp>
        <p:nvSpPr>
          <p:cNvPr id="8" name="Text Placeholder 7"/>
          <p:cNvSpPr>
            <a:spLocks noGrp="1"/>
          </p:cNvSpPr>
          <p:nvPr>
            <p:ph type="body" sz="half" idx="17"/>
          </p:nvPr>
        </p:nvSpPr>
        <p:spPr>
          <a:xfrm>
            <a:off x="685802" y="1597152"/>
            <a:ext cx="10394706" cy="3777434"/>
          </a:xfrm>
        </p:spPr>
        <p:txBody>
          <a:bodyPr>
            <a:normAutofit/>
          </a:bodyPr>
          <a:lstStyle/>
          <a:p>
            <a:pPr algn="l"/>
            <a:r>
              <a:rPr lang="en-US" sz="2000" cap="none" dirty="0">
                <a:latin typeface="Franklin Gothic Demi" panose="020B0703020102020204" pitchFamily="34" charset="0"/>
              </a:rPr>
              <a:t>On January 15, 2009, US Airways flight 1549 took off from LaGuardia Airport in New York City. Suddenly after just a few minutes in flight the plane ran into a flock of Canadian </a:t>
            </a:r>
            <a:r>
              <a:rPr lang="en-US" sz="2000" cap="none" dirty="0" smtClean="0">
                <a:latin typeface="Franklin Gothic Demi" panose="020B0703020102020204" pitchFamily="34" charset="0"/>
              </a:rPr>
              <a:t>Geese, </a:t>
            </a:r>
            <a:r>
              <a:rPr lang="en-US" sz="2000" cap="none" dirty="0">
                <a:latin typeface="Franklin Gothic Demi" panose="020B0703020102020204" pitchFamily="34" charset="0"/>
              </a:rPr>
              <a:t>some of which weighed 10 lbs.! Many of them were consumed into the plane’s engine and to the horror of passengers and pilots both engines were destroyed. If it were not for the quick thinking and expertize of Captain Sully, Flight </a:t>
            </a:r>
            <a:r>
              <a:rPr lang="en-US" sz="2000" cap="none" dirty="0" smtClean="0">
                <a:latin typeface="Franklin Gothic Demi" panose="020B0703020102020204" pitchFamily="34" charset="0"/>
              </a:rPr>
              <a:t>1549 </a:t>
            </a:r>
            <a:r>
              <a:rPr lang="en-US" sz="2000" cap="none" dirty="0">
                <a:latin typeface="Franklin Gothic Demi" panose="020B0703020102020204" pitchFamily="34" charset="0"/>
              </a:rPr>
              <a:t>and her passengers would have met a tragic fate</a:t>
            </a:r>
            <a:r>
              <a:rPr lang="en-US" sz="2000" cap="none" dirty="0" smtClean="0">
                <a:latin typeface="Franklin Gothic Demi" panose="020B0703020102020204" pitchFamily="34" charset="0"/>
              </a:rPr>
              <a:t>. </a:t>
            </a:r>
            <a:r>
              <a:rPr lang="en-US" sz="2000" cap="none" dirty="0">
                <a:latin typeface="Franklin Gothic Demi" panose="020B0703020102020204" pitchFamily="34" charset="0"/>
              </a:rPr>
              <a:t>But Captain Sully was called </a:t>
            </a:r>
            <a:r>
              <a:rPr lang="en-US" sz="2000" i="1" cap="none" dirty="0">
                <a:latin typeface="Franklin Gothic Demi" panose="020B0703020102020204" pitchFamily="34" charset="0"/>
              </a:rPr>
              <a:t>“for such a time as this.”</a:t>
            </a:r>
            <a:r>
              <a:rPr lang="en-US" sz="2000" cap="none" dirty="0">
                <a:latin typeface="Franklin Gothic Demi" panose="020B0703020102020204" pitchFamily="34" charset="0"/>
              </a:rPr>
              <a:t> In what is known today as the “Miracle on the Hudson,” </a:t>
            </a:r>
            <a:r>
              <a:rPr lang="en-US" sz="2000" cap="none" dirty="0" smtClean="0">
                <a:latin typeface="Franklin Gothic Demi" panose="020B0703020102020204" pitchFamily="34" charset="0"/>
              </a:rPr>
              <a:t>he </a:t>
            </a:r>
            <a:r>
              <a:rPr lang="en-US" sz="2000" cap="none" dirty="0">
                <a:latin typeface="Franklin Gothic Demi" panose="020B0703020102020204" pitchFamily="34" charset="0"/>
              </a:rPr>
              <a:t>amazingly landed the plane safely on the river and all lives on board were saved.</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158412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 y="-1443416"/>
            <a:ext cx="11682919" cy="7012555"/>
          </a:xfrm>
          <a:prstGeom prst="rect">
            <a:avLst/>
          </a:prstGeom>
        </p:spPr>
      </p:pic>
      <p:sp>
        <p:nvSpPr>
          <p:cNvPr id="2" name="Title 1"/>
          <p:cNvSpPr>
            <a:spLocks noGrp="1"/>
          </p:cNvSpPr>
          <p:nvPr>
            <p:ph type="title"/>
          </p:nvPr>
        </p:nvSpPr>
        <p:spPr>
          <a:xfrm>
            <a:off x="5247154" y="137808"/>
            <a:ext cx="6202302" cy="1794921"/>
          </a:xfrm>
        </p:spPr>
        <p:txBody>
          <a:bodyPr>
            <a:noAutofit/>
          </a:bodyPr>
          <a:lstStyle/>
          <a:p>
            <a:r>
              <a:rPr lang="en-US" sz="8800" b="1" cap="none" dirty="0">
                <a:solidFill>
                  <a:srgbClr val="C00000"/>
                </a:solidFill>
                <a:latin typeface="Edwardian Script ITC" panose="030303020407070D0804" pitchFamily="66" charset="0"/>
                <a:ea typeface="Batang" panose="02030600000101010101" pitchFamily="18" charset="-127"/>
                <a:cs typeface="Arabic Typesetting" panose="03020402040406030203" pitchFamily="66" charset="-78"/>
              </a:rPr>
              <a:t>On The  Hudson</a:t>
            </a:r>
          </a:p>
        </p:txBody>
      </p:sp>
      <p:sp>
        <p:nvSpPr>
          <p:cNvPr id="4" name="Text Placeholder 3"/>
          <p:cNvSpPr>
            <a:spLocks noGrp="1"/>
          </p:cNvSpPr>
          <p:nvPr>
            <p:ph type="body" sz="half" idx="15"/>
          </p:nvPr>
        </p:nvSpPr>
        <p:spPr>
          <a:xfrm>
            <a:off x="107005" y="4776281"/>
            <a:ext cx="11245174" cy="695582"/>
          </a:xfrm>
        </p:spPr>
        <p:txBody>
          <a:bodyPr>
            <a:noAutofit/>
          </a:bodyPr>
          <a:lstStyle/>
          <a:p>
            <a:r>
              <a:rPr lang="en-US" sz="2000" cap="none" dirty="0">
                <a:solidFill>
                  <a:schemeClr val="bg1"/>
                </a:solidFill>
                <a:latin typeface="Franklin Gothic Demi" panose="020B0703020102020204" pitchFamily="34" charset="0"/>
              </a:rPr>
              <a:t>Airline passengers wait to be rescued on the wings of a U.S. Airways Airbus 320 jetliner that safely ditched in the frigid waters of the Hudson River in New York on Jan. 15, 2009. Steven Day / AP file</a:t>
            </a:r>
          </a:p>
        </p:txBody>
      </p:sp>
      <p:sp>
        <p:nvSpPr>
          <p:cNvPr id="11" name="Title 1"/>
          <p:cNvSpPr txBox="1">
            <a:spLocks/>
          </p:cNvSpPr>
          <p:nvPr/>
        </p:nvSpPr>
        <p:spPr>
          <a:xfrm>
            <a:off x="-202659" y="137808"/>
            <a:ext cx="6146259" cy="14672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8800" dirty="0">
                <a:solidFill>
                  <a:schemeClr val="bg1"/>
                </a:solidFill>
                <a:latin typeface="Batang" panose="02030600000101010101" pitchFamily="18" charset="-127"/>
                <a:ea typeface="Batang" panose="02030600000101010101" pitchFamily="18" charset="-127"/>
              </a:rPr>
              <a:t>Miracle</a:t>
            </a:r>
          </a:p>
        </p:txBody>
      </p:sp>
      <p:pic>
        <p:nvPicPr>
          <p:cNvPr id="12" name="Picture 11"/>
          <p:cNvPicPr>
            <a:picLocks noChangeAspect="1"/>
          </p:cNvPicPr>
          <p:nvPr/>
        </p:nvPicPr>
        <p:blipFill>
          <a:blip r:embed="rId3"/>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2210412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Why tell this story?</a:t>
            </a:r>
          </a:p>
        </p:txBody>
      </p:sp>
      <p:sp>
        <p:nvSpPr>
          <p:cNvPr id="8" name="Text Placeholder 7"/>
          <p:cNvSpPr>
            <a:spLocks noGrp="1"/>
          </p:cNvSpPr>
          <p:nvPr>
            <p:ph type="body" sz="half" idx="17"/>
          </p:nvPr>
        </p:nvSpPr>
        <p:spPr>
          <a:xfrm>
            <a:off x="603115" y="1800377"/>
            <a:ext cx="10428052" cy="3256950"/>
          </a:xfrm>
        </p:spPr>
        <p:txBody>
          <a:bodyPr>
            <a:normAutofit/>
          </a:bodyPr>
          <a:lstStyle/>
          <a:p>
            <a:pPr algn="l"/>
            <a:r>
              <a:rPr lang="en-US" sz="3200" cap="none" dirty="0">
                <a:latin typeface="Franklin Gothic Demi" panose="020B0703020102020204" pitchFamily="34" charset="0"/>
              </a:rPr>
              <a:t>I tell you this story because this world is like Flight 1549. </a:t>
            </a:r>
            <a:r>
              <a:rPr lang="en-US" sz="2000" cap="none" dirty="0">
                <a:latin typeface="Franklin Gothic Demi" panose="020B0703020102020204" pitchFamily="34" charset="0"/>
              </a:rPr>
              <a:t>It is heading for destruction! Notice what The Bible says in 2 Peter 3:10, “But the day of the Lord will come as a thief in the night, in which the heavens will pass away with a great noise, and the elements will melt with fervent heat; both the earth and the works that are in it will be burned up.”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3041427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God is calling you</a:t>
            </a:r>
          </a:p>
        </p:txBody>
      </p:sp>
      <p:sp>
        <p:nvSpPr>
          <p:cNvPr id="8" name="Text Placeholder 7"/>
          <p:cNvSpPr>
            <a:spLocks noGrp="1"/>
          </p:cNvSpPr>
          <p:nvPr>
            <p:ph type="body" sz="half" idx="17"/>
          </p:nvPr>
        </p:nvSpPr>
        <p:spPr>
          <a:xfrm>
            <a:off x="603115" y="1800377"/>
            <a:ext cx="10428052" cy="3256950"/>
          </a:xfrm>
        </p:spPr>
        <p:txBody>
          <a:bodyPr>
            <a:normAutofit/>
          </a:bodyPr>
          <a:lstStyle/>
          <a:p>
            <a:pPr algn="l"/>
            <a:r>
              <a:rPr lang="en-US" sz="2400" cap="none" dirty="0">
                <a:latin typeface="Franklin Gothic Demi" panose="020B0703020102020204" pitchFamily="34" charset="0"/>
              </a:rPr>
              <a:t>But God is calling a generation of young people for “such a time as this.” </a:t>
            </a:r>
          </a:p>
          <a:p>
            <a:pPr algn="l"/>
            <a:r>
              <a:rPr lang="en-US" sz="2400" cap="none" dirty="0">
                <a:latin typeface="Franklin Gothic Demi" panose="020B0703020102020204" pitchFamily="34" charset="0"/>
              </a:rPr>
              <a:t>Pathfinders who will STAND OUT and SPEAK UP like queen Esther so others might be saved.</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411560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Stand out!</a:t>
            </a:r>
          </a:p>
        </p:txBody>
      </p:sp>
      <p:sp>
        <p:nvSpPr>
          <p:cNvPr id="8" name="Text Placeholder 7"/>
          <p:cNvSpPr>
            <a:spLocks noGrp="1"/>
          </p:cNvSpPr>
          <p:nvPr>
            <p:ph type="body" sz="half" idx="17"/>
          </p:nvPr>
        </p:nvSpPr>
        <p:spPr>
          <a:xfrm>
            <a:off x="603115" y="1800377"/>
            <a:ext cx="10428052" cy="2080959"/>
          </a:xfrm>
        </p:spPr>
        <p:txBody>
          <a:bodyPr>
            <a:normAutofit/>
          </a:bodyPr>
          <a:lstStyle/>
          <a:p>
            <a:pPr algn="l"/>
            <a:r>
              <a:rPr lang="en-US" sz="2000" cap="none" dirty="0">
                <a:latin typeface="Franklin Gothic Demi" panose="020B0703020102020204" pitchFamily="34" charset="0"/>
              </a:rPr>
              <a:t>When we think of </a:t>
            </a:r>
            <a:r>
              <a:rPr lang="en-US" sz="2000" cap="none" dirty="0" smtClean="0">
                <a:latin typeface="Franklin Gothic Demi" panose="020B0703020102020204" pitchFamily="34" charset="0"/>
              </a:rPr>
              <a:t>Queen </a:t>
            </a:r>
            <a:r>
              <a:rPr lang="en-US" sz="2000" cap="none" dirty="0">
                <a:latin typeface="Franklin Gothic Demi" panose="020B0703020102020204" pitchFamily="34" charset="0"/>
              </a:rPr>
              <a:t>Esther we often think of a beautiful </a:t>
            </a:r>
            <a:r>
              <a:rPr lang="en-US" sz="2000" cap="none" dirty="0" smtClean="0">
                <a:latin typeface="Franklin Gothic Demi" panose="020B0703020102020204" pitchFamily="34" charset="0"/>
              </a:rPr>
              <a:t>woman, </a:t>
            </a:r>
            <a:r>
              <a:rPr lang="en-US" sz="2000" cap="none" dirty="0">
                <a:latin typeface="Franklin Gothic Demi" panose="020B0703020102020204" pitchFamily="34" charset="0"/>
              </a:rPr>
              <a:t>and she </a:t>
            </a:r>
            <a:r>
              <a:rPr lang="en-US" sz="2000" cap="none" dirty="0" smtClean="0">
                <a:latin typeface="Franklin Gothic Demi" panose="020B0703020102020204" pitchFamily="34" charset="0"/>
              </a:rPr>
              <a:t>was—in fact, </a:t>
            </a:r>
            <a:r>
              <a:rPr lang="en-US" sz="2000" cap="none" dirty="0">
                <a:latin typeface="Franklin Gothic Demi" panose="020B0703020102020204" pitchFamily="34" charset="0"/>
              </a:rPr>
              <a:t>she might have been the most beautiful woman in the entire </a:t>
            </a:r>
            <a:r>
              <a:rPr lang="en-US" sz="2000" cap="none" dirty="0" smtClean="0">
                <a:latin typeface="Franklin Gothic Demi" panose="020B0703020102020204" pitchFamily="34" charset="0"/>
              </a:rPr>
              <a:t>Bible </a:t>
            </a:r>
            <a:r>
              <a:rPr lang="en-US" sz="2000" cap="none" dirty="0">
                <a:latin typeface="Franklin Gothic Demi" panose="020B0703020102020204" pitchFamily="34" charset="0"/>
              </a:rPr>
              <a:t>since none are described quite like her (See Esther 2:7</a:t>
            </a:r>
            <a:r>
              <a:rPr lang="en-US" sz="2000" cap="none" dirty="0" smtClean="0">
                <a:latin typeface="Franklin Gothic Demi" panose="020B0703020102020204" pitchFamily="34" charset="0"/>
              </a:rPr>
              <a:t>). </a:t>
            </a:r>
            <a:r>
              <a:rPr lang="en-US" sz="2000" cap="none" dirty="0" smtClean="0">
                <a:latin typeface="Franklin Gothic Demi" panose="020B0703020102020204" pitchFamily="34" charset="0"/>
              </a:rPr>
              <a:t>And</a:t>
            </a:r>
            <a:r>
              <a:rPr lang="en-US" sz="2000" cap="none" dirty="0" smtClean="0">
                <a:latin typeface="Franklin Gothic Demi" panose="020B0703020102020204" pitchFamily="34" charset="0"/>
              </a:rPr>
              <a:t> </a:t>
            </a:r>
            <a:r>
              <a:rPr lang="en-US" sz="2000" cap="none" dirty="0">
                <a:latin typeface="Franklin Gothic Demi" panose="020B0703020102020204" pitchFamily="34" charset="0"/>
              </a:rPr>
              <a:t>she was much more than a pretty face! Esther was a woman with a character that shone brightly for God!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1614232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7"/>
          </p:nvPr>
        </p:nvSpPr>
        <p:spPr>
          <a:xfrm>
            <a:off x="214010" y="661479"/>
            <a:ext cx="3921576" cy="4895414"/>
          </a:xfrm>
        </p:spPr>
        <p:txBody>
          <a:bodyPr>
            <a:normAutofit/>
          </a:bodyPr>
          <a:lstStyle/>
          <a:p>
            <a:pPr algn="l"/>
            <a:r>
              <a:rPr lang="en-US" sz="2000" cap="none" dirty="0">
                <a:latin typeface="Franklin Gothic Demi" panose="020B0703020102020204" pitchFamily="34" charset="0"/>
              </a:rPr>
              <a:t>Ever notice how jewelers sell diamonds? </a:t>
            </a:r>
          </a:p>
          <a:p>
            <a:pPr algn="l"/>
            <a:r>
              <a:rPr lang="en-US" sz="2000" cap="none" dirty="0">
                <a:latin typeface="Franklin Gothic Demi" panose="020B0703020102020204" pitchFamily="34" charset="0"/>
              </a:rPr>
              <a:t>They place the diamond on black velvet so the diamond really shines! </a:t>
            </a:r>
          </a:p>
          <a:p>
            <a:pPr algn="l"/>
            <a:r>
              <a:rPr lang="en-US" sz="2000" cap="none" dirty="0">
                <a:latin typeface="Franklin Gothic Demi" panose="020B0703020102020204" pitchFamily="34" charset="0"/>
              </a:rPr>
              <a:t>They know that the darker the background the greater the contrast. </a:t>
            </a:r>
          </a:p>
          <a:p>
            <a:pPr algn="l"/>
            <a:r>
              <a:rPr lang="en-US" sz="2000" cap="none" dirty="0">
                <a:latin typeface="Franklin Gothic Demi" panose="020B0703020102020204" pitchFamily="34" charset="0"/>
              </a:rPr>
              <a:t>And did you know that the darker this world gets, the more we as Christians have an opportunity to stand out for Jesus?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pic>
        <p:nvPicPr>
          <p:cNvPr id="4" name="Picture 3"/>
          <p:cNvPicPr>
            <a:picLocks noChangeAspect="1"/>
          </p:cNvPicPr>
          <p:nvPr/>
        </p:nvPicPr>
        <p:blipFill>
          <a:blip r:embed="rId3"/>
          <a:stretch>
            <a:fillRect/>
          </a:stretch>
        </p:blipFill>
        <p:spPr>
          <a:xfrm>
            <a:off x="4218605" y="0"/>
            <a:ext cx="7474044" cy="5605533"/>
          </a:xfrm>
          <a:prstGeom prst="rect">
            <a:avLst/>
          </a:prstGeom>
        </p:spPr>
      </p:pic>
      <p:sp>
        <p:nvSpPr>
          <p:cNvPr id="2" name="Title 1"/>
          <p:cNvSpPr>
            <a:spLocks noGrp="1"/>
          </p:cNvSpPr>
          <p:nvPr>
            <p:ph type="title"/>
          </p:nvPr>
        </p:nvSpPr>
        <p:spPr>
          <a:xfrm>
            <a:off x="4218605" y="4453568"/>
            <a:ext cx="7474044" cy="1151965"/>
          </a:xfrm>
        </p:spPr>
        <p:txBody>
          <a:bodyPr/>
          <a:lstStyle/>
          <a:p>
            <a:r>
              <a:rPr lang="en-US" dirty="0">
                <a:solidFill>
                  <a:schemeClr val="bg1"/>
                </a:solidFill>
              </a:rPr>
              <a:t>Stand out for Jesus</a:t>
            </a:r>
          </a:p>
        </p:txBody>
      </p:sp>
    </p:spTree>
    <p:extLst>
      <p:ext uri="{BB962C8B-B14F-4D97-AF65-F5344CB8AC3E}">
        <p14:creationId xmlns:p14="http://schemas.microsoft.com/office/powerpoint/2010/main" val="229003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85" y="648412"/>
            <a:ext cx="10394706" cy="1151965"/>
          </a:xfrm>
        </p:spPr>
        <p:txBody>
          <a:bodyPr/>
          <a:lstStyle/>
          <a:p>
            <a:r>
              <a:rPr lang="en-US" dirty="0"/>
              <a:t>Work cannot justify us</a:t>
            </a:r>
          </a:p>
        </p:txBody>
      </p:sp>
      <p:sp>
        <p:nvSpPr>
          <p:cNvPr id="8" name="Text Placeholder 7"/>
          <p:cNvSpPr>
            <a:spLocks noGrp="1"/>
          </p:cNvSpPr>
          <p:nvPr>
            <p:ph type="body" sz="half" idx="17"/>
          </p:nvPr>
        </p:nvSpPr>
        <p:spPr>
          <a:xfrm>
            <a:off x="603115" y="1800377"/>
            <a:ext cx="10428052" cy="3256950"/>
          </a:xfrm>
        </p:spPr>
        <p:txBody>
          <a:bodyPr>
            <a:normAutofit/>
          </a:bodyPr>
          <a:lstStyle/>
          <a:p>
            <a:pPr algn="l"/>
            <a:r>
              <a:rPr lang="en-US" sz="2000" cap="none" dirty="0">
                <a:latin typeface="Franklin Gothic Demi" panose="020B0703020102020204" pitchFamily="34" charset="0"/>
              </a:rPr>
              <a:t>We can never be justified by our works in the </a:t>
            </a:r>
            <a:r>
              <a:rPr lang="en-US" sz="2000" cap="none" dirty="0" smtClean="0">
                <a:latin typeface="Franklin Gothic Demi" panose="020B0703020102020204" pitchFamily="34" charset="0"/>
              </a:rPr>
              <a:t>sight of </a:t>
            </a:r>
            <a:r>
              <a:rPr lang="en-US" sz="2000" cap="none" dirty="0">
                <a:latin typeface="Franklin Gothic Demi" panose="020B0703020102020204" pitchFamily="34" charset="0"/>
              </a:rPr>
              <a:t>God, but we are always justified by our works in the sight of other human beings. This is why Jesus said</a:t>
            </a:r>
            <a:r>
              <a:rPr lang="en-US" sz="2000" cap="none" dirty="0" smtClean="0">
                <a:latin typeface="Franklin Gothic Demi" panose="020B0703020102020204" pitchFamily="34" charset="0"/>
              </a:rPr>
              <a:t>, “In the same way, let your light shine before others, that they may see your good deeds and glorify your Father in heaven” (</a:t>
            </a:r>
            <a:r>
              <a:rPr lang="en-US" sz="2000" cap="none" dirty="0">
                <a:latin typeface="Franklin Gothic Demi" panose="020B0703020102020204" pitchFamily="34" charset="0"/>
              </a:rPr>
              <a:t>Matthew 5:16).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spTree>
    <p:extLst>
      <p:ext uri="{BB962C8B-B14F-4D97-AF65-F5344CB8AC3E}">
        <p14:creationId xmlns:p14="http://schemas.microsoft.com/office/powerpoint/2010/main" val="398984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281" y="555932"/>
            <a:ext cx="10394706" cy="1151965"/>
          </a:xfrm>
        </p:spPr>
        <p:txBody>
          <a:bodyPr/>
          <a:lstStyle/>
          <a:p>
            <a:r>
              <a:rPr lang="en-US" dirty="0"/>
              <a:t>Global youth day</a:t>
            </a:r>
          </a:p>
        </p:txBody>
      </p:sp>
      <p:sp>
        <p:nvSpPr>
          <p:cNvPr id="8" name="Text Placeholder 7"/>
          <p:cNvSpPr>
            <a:spLocks noGrp="1"/>
          </p:cNvSpPr>
          <p:nvPr>
            <p:ph type="body" sz="half" idx="17"/>
          </p:nvPr>
        </p:nvSpPr>
        <p:spPr>
          <a:xfrm>
            <a:off x="700402" y="1494325"/>
            <a:ext cx="2259215" cy="3943436"/>
          </a:xfrm>
        </p:spPr>
        <p:txBody>
          <a:bodyPr>
            <a:noAutofit/>
          </a:bodyPr>
          <a:lstStyle/>
          <a:p>
            <a:pPr algn="l"/>
            <a:r>
              <a:rPr lang="en-US" sz="2400" cap="none" dirty="0">
                <a:latin typeface="Franklin Gothic Demi" panose="020B0703020102020204" pitchFamily="34" charset="0"/>
              </a:rPr>
              <a:t>Global Youth and Young Adult Day! It’s a day where young people of all ages stand out and let their light shine for Jesus. </a:t>
            </a:r>
          </a:p>
        </p:txBody>
      </p:sp>
      <p:pic>
        <p:nvPicPr>
          <p:cNvPr id="9" name="Picture 8"/>
          <p:cNvPicPr>
            <a:picLocks noChangeAspect="1"/>
          </p:cNvPicPr>
          <p:nvPr/>
        </p:nvPicPr>
        <p:blipFill>
          <a:blip r:embed="rId2"/>
          <a:stretch>
            <a:fillRect/>
          </a:stretch>
        </p:blipFill>
        <p:spPr>
          <a:xfrm>
            <a:off x="10400289" y="5609105"/>
            <a:ext cx="1209341" cy="763819"/>
          </a:xfrm>
          <a:prstGeom prst="rect">
            <a:avLst/>
          </a:prstGeom>
        </p:spPr>
      </p:pic>
      <p:pic>
        <p:nvPicPr>
          <p:cNvPr id="6" name="Picture 5"/>
          <p:cNvPicPr>
            <a:picLocks noChangeAspect="1"/>
          </p:cNvPicPr>
          <p:nvPr/>
        </p:nvPicPr>
        <p:blipFill>
          <a:blip r:embed="rId3"/>
          <a:stretch>
            <a:fillRect/>
          </a:stretch>
        </p:blipFill>
        <p:spPr>
          <a:xfrm>
            <a:off x="2969345" y="1513781"/>
            <a:ext cx="6144575" cy="4095324"/>
          </a:xfrm>
          <a:prstGeom prst="rect">
            <a:avLst/>
          </a:prstGeom>
        </p:spPr>
      </p:pic>
    </p:spTree>
    <p:extLst>
      <p:ext uri="{BB962C8B-B14F-4D97-AF65-F5344CB8AC3E}">
        <p14:creationId xmlns:p14="http://schemas.microsoft.com/office/powerpoint/2010/main" val="34079643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611</TotalTime>
  <Words>924</Words>
  <Application>Microsoft Macintosh PowerPoint</Application>
  <PresentationFormat>Custom</PresentationFormat>
  <Paragraphs>40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Main Event</vt:lpstr>
      <vt:lpstr>Stand Out and Speak Up! </vt:lpstr>
      <vt:lpstr>For such a time as this</vt:lpstr>
      <vt:lpstr>On The  Hudson</vt:lpstr>
      <vt:lpstr>Why tell this story?</vt:lpstr>
      <vt:lpstr>God is calling you</vt:lpstr>
      <vt:lpstr>Stand out!</vt:lpstr>
      <vt:lpstr>Stand out for Jesus</vt:lpstr>
      <vt:lpstr>Work cannot justify us</vt:lpstr>
      <vt:lpstr>Global youth day</vt:lpstr>
      <vt:lpstr>remember</vt:lpstr>
      <vt:lpstr>Speak up!</vt:lpstr>
      <vt:lpstr>Set as watchmen  &amp; lightbearers</vt:lpstr>
      <vt:lpstr>How do you tame a lion?</vt:lpstr>
      <vt:lpstr>How do you tame the church?</vt:lpstr>
      <vt:lpstr>The Good news</vt:lpstr>
      <vt:lpstr>security</vt:lpstr>
      <vt:lpstr>A greater responsibility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 Out and Speak Up!</dc:title>
  <dc:creator>Manderson, Maria</dc:creator>
  <cp:lastModifiedBy>Communications Department</cp:lastModifiedBy>
  <cp:revision>47</cp:revision>
  <dcterms:created xsi:type="dcterms:W3CDTF">2017-08-28T17:46:12Z</dcterms:created>
  <dcterms:modified xsi:type="dcterms:W3CDTF">2017-09-07T21:36:52Z</dcterms:modified>
</cp:coreProperties>
</file>