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57" r:id="rId3"/>
    <p:sldId id="260" r:id="rId4"/>
    <p:sldId id="261" r:id="rId5"/>
    <p:sldId id="288" r:id="rId6"/>
    <p:sldId id="289" r:id="rId7"/>
    <p:sldId id="290" r:id="rId8"/>
    <p:sldId id="291" r:id="rId9"/>
    <p:sldId id="292" r:id="rId10"/>
    <p:sldId id="293" r:id="rId11"/>
    <p:sldId id="262" r:id="rId12"/>
    <p:sldId id="264" r:id="rId13"/>
    <p:sldId id="259" r:id="rId14"/>
    <p:sldId id="263" r:id="rId15"/>
    <p:sldId id="309" r:id="rId16"/>
    <p:sldId id="303" r:id="rId17"/>
    <p:sldId id="306" r:id="rId18"/>
    <p:sldId id="305" r:id="rId19"/>
    <p:sldId id="304" r:id="rId20"/>
    <p:sldId id="307" r:id="rId21"/>
    <p:sldId id="265" r:id="rId22"/>
    <p:sldId id="266" r:id="rId23"/>
    <p:sldId id="267" r:id="rId24"/>
    <p:sldId id="294" r:id="rId25"/>
    <p:sldId id="268" r:id="rId26"/>
    <p:sldId id="295" r:id="rId27"/>
    <p:sldId id="270" r:id="rId28"/>
    <p:sldId id="296" r:id="rId29"/>
    <p:sldId id="302" r:id="rId30"/>
    <p:sldId id="300" r:id="rId31"/>
    <p:sldId id="301" r:id="rId32"/>
    <p:sldId id="297" r:id="rId33"/>
    <p:sldId id="269" r:id="rId34"/>
    <p:sldId id="298" r:id="rId35"/>
    <p:sldId id="276" r:id="rId36"/>
    <p:sldId id="272" r:id="rId37"/>
    <p:sldId id="274" r:id="rId38"/>
    <p:sldId id="256" r:id="rId39"/>
    <p:sldId id="310" r:id="rId40"/>
    <p:sldId id="299" r:id="rId41"/>
    <p:sldId id="311" r:id="rId42"/>
    <p:sldId id="312" r:id="rId43"/>
    <p:sldId id="314" r:id="rId44"/>
    <p:sldId id="315" r:id="rId45"/>
    <p:sldId id="285" r:id="rId46"/>
    <p:sldId id="282" r:id="rId47"/>
    <p:sldId id="278" r:id="rId48"/>
    <p:sldId id="277" r:id="rId49"/>
    <p:sldId id="279" r:id="rId50"/>
    <p:sldId id="28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C33D6-1C1B-449B-A831-747A0B0E13DE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D22C3-FA4C-4991-8F48-FEFA37DD0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669185-02E6-4FF2-A9EE-2BE1D8A0DF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A5E97A-FB33-48C3-B54D-2C7E59B964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7D4F0A-FD2C-46CA-A379-150E136532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4E8F01-002A-4B57-B7F8-7A3062538C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59FAAB-C98B-429D-9BD4-99412F66E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0D4AC-B03C-4617-913B-8B0ED7E8E2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C3046E-1C0A-430B-A5B1-AE4E3143A5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407203-F5C3-4577-93FC-D40401941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D22C3-FA4C-4991-8F48-FEFA37DD077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D22C3-FA4C-4991-8F48-FEFA37DD077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1FE3B0-ACA5-4079-9EFF-5EDFACB68B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E9A4B-BC4E-432B-BA3B-7B63B0D454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148828-4538-47C7-9B78-7315AFD3ED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C67B2E-B1E0-4599-A9E8-D0FF00ED5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585F3C-8430-4F0D-879A-8A4BE096E8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718148-AD1F-4979-AEF0-B29D80D729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7A976-CCD9-47FD-A952-35137E1E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E10A-C29F-4912-8D92-DF43AE84C0C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D254-0B81-4CAA-9D38-E44F4B38F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3733800"/>
            <a:ext cx="6934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Mission Possible in 2012!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990600"/>
            <a:ext cx="6548868" cy="1528465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evangelism</a:t>
            </a:r>
            <a:endParaRPr lang="en-US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36902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… and lo, I am with you always even unto the end of the world.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Matthew 28: 19, 20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GOD’S VISION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600200"/>
            <a:ext cx="6705600" cy="36902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God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wants</a:t>
            </a:r>
            <a:r>
              <a:rPr lang="es-MX" sz="4000" b="1" dirty="0" smtClean="0">
                <a:solidFill>
                  <a:schemeClr val="bg1"/>
                </a:solidFill>
              </a:rPr>
              <a:t> a </a:t>
            </a:r>
            <a:r>
              <a:rPr lang="es-MX" sz="4000" b="1" dirty="0" err="1" smtClean="0">
                <a:solidFill>
                  <a:schemeClr val="bg1"/>
                </a:solidFill>
              </a:rPr>
              <a:t>church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with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members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who</a:t>
            </a:r>
            <a:r>
              <a:rPr lang="es-MX" sz="4000" b="1" dirty="0" smtClean="0">
                <a:solidFill>
                  <a:schemeClr val="bg1"/>
                </a:solidFill>
              </a:rPr>
              <a:t> are </a:t>
            </a:r>
            <a:r>
              <a:rPr lang="es-MX" sz="4000" b="1" dirty="0" err="1" smtClean="0">
                <a:solidFill>
                  <a:schemeClr val="bg1"/>
                </a:solidFill>
              </a:rPr>
              <a:t>ready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tell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how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God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used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them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testify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for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Him</a:t>
            </a:r>
            <a:r>
              <a:rPr lang="es-MX" sz="4000" b="1" dirty="0" smtClean="0">
                <a:solidFill>
                  <a:schemeClr val="bg1"/>
                </a:solidFill>
              </a:rPr>
              <a:t>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990600" y="12192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4800" b="1" i="1" dirty="0" smtClean="0">
                <a:solidFill>
                  <a:srgbClr val="FFFF00"/>
                </a:solidFill>
              </a:rPr>
              <a:t>EVERY TRUE CHRISTIAN WOMAN IS AN EVANGELIST</a:t>
            </a:r>
          </a:p>
          <a:p>
            <a:pPr algn="ctr"/>
            <a:r>
              <a:rPr lang="es-MX" sz="4800" b="1" dirty="0" smtClean="0">
                <a:solidFill>
                  <a:srgbClr val="FF99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14400" y="838200"/>
            <a:ext cx="7315200" cy="49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No </a:t>
            </a:r>
            <a:r>
              <a:rPr lang="es-MX" sz="4000" b="1" dirty="0" err="1" smtClean="0">
                <a:solidFill>
                  <a:schemeClr val="bg1"/>
                </a:solidFill>
              </a:rPr>
              <a:t>woman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is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excused</a:t>
            </a:r>
            <a:r>
              <a:rPr lang="es-MX" sz="4000" b="1" dirty="0" smtClean="0">
                <a:solidFill>
                  <a:schemeClr val="bg1"/>
                </a:solidFill>
              </a:rPr>
              <a:t>: </a:t>
            </a:r>
            <a:r>
              <a:rPr lang="es-MX" sz="4000" b="1" dirty="0" err="1" smtClean="0">
                <a:solidFill>
                  <a:schemeClr val="bg1"/>
                </a:solidFill>
              </a:rPr>
              <a:t>Some</a:t>
            </a:r>
            <a:r>
              <a:rPr lang="es-MX" sz="4000" b="1" dirty="0" smtClean="0">
                <a:solidFill>
                  <a:schemeClr val="bg1"/>
                </a:solidFill>
              </a:rPr>
              <a:t> can do more </a:t>
            </a:r>
            <a:r>
              <a:rPr lang="es-MX" sz="4000" b="1" dirty="0" err="1" smtClean="0">
                <a:solidFill>
                  <a:schemeClr val="bg1"/>
                </a:solidFill>
              </a:rPr>
              <a:t>than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others</a:t>
            </a:r>
            <a:r>
              <a:rPr lang="es-MX" sz="4000" b="1" dirty="0" smtClean="0">
                <a:solidFill>
                  <a:schemeClr val="bg1"/>
                </a:solidFill>
              </a:rPr>
              <a:t>; </a:t>
            </a:r>
            <a:r>
              <a:rPr lang="es-MX" sz="4000" b="1" dirty="0" err="1" smtClean="0">
                <a:solidFill>
                  <a:schemeClr val="bg1"/>
                </a:solidFill>
              </a:rPr>
              <a:t>but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all</a:t>
            </a:r>
            <a:r>
              <a:rPr lang="es-MX" sz="4000" b="1" dirty="0" smtClean="0">
                <a:solidFill>
                  <a:schemeClr val="bg1"/>
                </a:solidFill>
              </a:rPr>
              <a:t> can do </a:t>
            </a:r>
            <a:r>
              <a:rPr lang="es-MX" sz="4000" b="1" dirty="0" err="1" smtClean="0">
                <a:solidFill>
                  <a:schemeClr val="bg1"/>
                </a:solidFill>
              </a:rPr>
              <a:t>something</a:t>
            </a:r>
            <a:r>
              <a:rPr lang="es-MX" sz="4000" b="1" dirty="0" smtClean="0">
                <a:solidFill>
                  <a:schemeClr val="bg1"/>
                </a:solidFill>
              </a:rPr>
              <a:t>. </a:t>
            </a:r>
            <a:r>
              <a:rPr lang="es-MX" sz="4000" b="1" dirty="0" err="1" smtClean="0">
                <a:solidFill>
                  <a:schemeClr val="bg1"/>
                </a:solidFill>
              </a:rPr>
              <a:t>Women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should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not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feel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are </a:t>
            </a:r>
            <a:r>
              <a:rPr lang="es-MX" sz="4000" b="1" dirty="0" err="1" smtClean="0">
                <a:solidFill>
                  <a:schemeClr val="bg1"/>
                </a:solidFill>
              </a:rPr>
              <a:t>excused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because</a:t>
            </a:r>
            <a:r>
              <a:rPr lang="es-MX" sz="4000" b="1" dirty="0" smtClean="0">
                <a:solidFill>
                  <a:schemeClr val="bg1"/>
                </a:solidFill>
              </a:rPr>
              <a:t> of </a:t>
            </a:r>
            <a:r>
              <a:rPr lang="es-MX" sz="4000" b="1" dirty="0" err="1" smtClean="0">
                <a:solidFill>
                  <a:schemeClr val="bg1"/>
                </a:solidFill>
              </a:rPr>
              <a:t>their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domestic</a:t>
            </a:r>
            <a:r>
              <a:rPr lang="es-MX" sz="4000" b="1" dirty="0" smtClean="0">
                <a:solidFill>
                  <a:schemeClr val="bg1"/>
                </a:solidFill>
              </a:rPr>
              <a:t> cares.  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46166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should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become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intelligent</a:t>
            </a:r>
            <a:r>
              <a:rPr lang="es-MX" sz="4000" b="1" dirty="0" smtClean="0">
                <a:solidFill>
                  <a:schemeClr val="bg1"/>
                </a:solidFill>
              </a:rPr>
              <a:t> as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how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can </a:t>
            </a:r>
            <a:r>
              <a:rPr lang="es-MX" sz="4000" b="1" dirty="0" err="1" smtClean="0">
                <a:solidFill>
                  <a:schemeClr val="bg1"/>
                </a:solidFill>
              </a:rPr>
              <a:t>work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most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successfully</a:t>
            </a:r>
            <a:r>
              <a:rPr lang="es-MX" sz="4000" b="1" dirty="0" smtClean="0">
                <a:solidFill>
                  <a:schemeClr val="bg1"/>
                </a:solidFill>
              </a:rPr>
              <a:t> and </a:t>
            </a:r>
            <a:r>
              <a:rPr lang="es-MX" sz="4000" b="1" dirty="0" err="1" smtClean="0">
                <a:solidFill>
                  <a:schemeClr val="bg1"/>
                </a:solidFill>
              </a:rPr>
              <a:t>methodically</a:t>
            </a:r>
            <a:r>
              <a:rPr lang="es-MX" sz="4000" b="1" dirty="0" smtClean="0">
                <a:solidFill>
                  <a:schemeClr val="bg1"/>
                </a:solidFill>
              </a:rPr>
              <a:t> in </a:t>
            </a:r>
            <a:r>
              <a:rPr lang="es-MX" sz="4000" b="1" dirty="0" err="1" smtClean="0">
                <a:solidFill>
                  <a:schemeClr val="bg1"/>
                </a:solidFill>
              </a:rPr>
              <a:t>bringing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souls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Christ</a:t>
            </a:r>
            <a:r>
              <a:rPr lang="es-MX" sz="4000" b="1" dirty="0" smtClean="0">
                <a:solidFill>
                  <a:schemeClr val="bg1"/>
                </a:solidFill>
              </a:rPr>
              <a:t>.</a:t>
            </a:r>
            <a:r>
              <a:rPr lang="es-MX" sz="3600" b="1" dirty="0" smtClean="0"/>
              <a:t>                                     </a:t>
            </a:r>
            <a:r>
              <a:rPr lang="es-MX" sz="3600" b="1" i="1" dirty="0" err="1" smtClean="0">
                <a:solidFill>
                  <a:srgbClr val="FF9900"/>
                </a:solidFill>
              </a:rPr>
              <a:t>Daughters</a:t>
            </a:r>
            <a:r>
              <a:rPr lang="es-MX" sz="3600" b="1" i="1" dirty="0" smtClean="0">
                <a:solidFill>
                  <a:srgbClr val="FF9900"/>
                </a:solidFill>
              </a:rPr>
              <a:t> of </a:t>
            </a:r>
            <a:r>
              <a:rPr lang="es-MX" sz="3600" b="1" i="1" dirty="0" err="1" smtClean="0">
                <a:solidFill>
                  <a:srgbClr val="FF9900"/>
                </a:solidFill>
              </a:rPr>
              <a:t>God</a:t>
            </a:r>
            <a:r>
              <a:rPr lang="es-MX" sz="3600" b="1" i="1" dirty="0" smtClean="0">
                <a:solidFill>
                  <a:srgbClr val="FF9900"/>
                </a:solidFill>
              </a:rPr>
              <a:t>, </a:t>
            </a:r>
            <a:r>
              <a:rPr lang="es-MX" sz="3600" b="1" i="1" dirty="0" err="1" smtClean="0">
                <a:solidFill>
                  <a:srgbClr val="FF9900"/>
                </a:solidFill>
              </a:rPr>
              <a:t>pages</a:t>
            </a:r>
            <a:r>
              <a:rPr lang="es-MX" sz="3600" b="1" i="1" dirty="0" smtClean="0">
                <a:solidFill>
                  <a:srgbClr val="FF9900"/>
                </a:solidFill>
              </a:rPr>
              <a:t> 15,16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733800" y="2209800"/>
          <a:ext cx="4572000" cy="3962400"/>
        </p:xfrm>
        <a:graphic>
          <a:graphicData uri="http://schemas.openxmlformats.org/presentationml/2006/ole">
            <p:oleObj spid="_x0000_s84994" name="Slide" r:id="rId5" imgW="4572000" imgH="3429000" progId="PowerPoint.Slide.8">
              <p:embed/>
            </p:oleObj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838200" y="7620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 IS INVITING WOMEN TO DO EVANGELISM  </a:t>
            </a:r>
            <a:endParaRPr lang="en-US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The Lord of the vineyard is saying to many women who are now doing nothing, Why stand ye here all the day idle?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 They may be instruments of righteousness, rendering holy service…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The refining, softening influence of Christian women is needed in the great work of preaching the truth now.</a:t>
            </a:r>
            <a:r>
              <a:rPr lang="en-US" sz="3600" b="1" dirty="0" smtClean="0"/>
              <a:t> 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If there were twenty women where now there is one who would make the saving of souls their cherished work, …  </a:t>
            </a:r>
            <a:endParaRPr lang="en-US" sz="2800" b="1" i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Ye are a chosen generation, a royal priesthood, a holy nation, a peculiar people;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 …. we should see many more converted to the truth.”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b="1" i="1" dirty="0" smtClean="0">
                <a:solidFill>
                  <a:srgbClr val="FF9900"/>
                </a:solidFill>
              </a:rPr>
              <a:t>Daughters of God, page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1066800"/>
            <a:ext cx="7239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CALLS </a:t>
            </a:r>
          </a:p>
          <a:p>
            <a:pPr algn="ctr">
              <a:lnSpc>
                <a:spcPct val="200000"/>
              </a:lnSpc>
            </a:pP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UPON WOMEN TO DO EVANGELISM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1828800"/>
            <a:ext cx="6705600" cy="9202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“</a:t>
            </a:r>
            <a:r>
              <a:rPr lang="es-MX" sz="4000" b="1" dirty="0" err="1" smtClean="0">
                <a:solidFill>
                  <a:schemeClr val="bg1"/>
                </a:solidFill>
              </a:rPr>
              <a:t>Women</a:t>
            </a:r>
            <a:r>
              <a:rPr lang="es-MX" sz="4000" b="1" dirty="0" smtClean="0">
                <a:solidFill>
                  <a:schemeClr val="bg1"/>
                </a:solidFill>
              </a:rPr>
              <a:t> of </a:t>
            </a:r>
            <a:r>
              <a:rPr lang="es-MX" sz="4000" b="1" dirty="0" err="1" smtClean="0">
                <a:solidFill>
                  <a:schemeClr val="bg1"/>
                </a:solidFill>
              </a:rPr>
              <a:t>firm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principles</a:t>
            </a:r>
            <a:r>
              <a:rPr lang="es-MX" sz="4000" b="1" dirty="0" smtClean="0">
                <a:solidFill>
                  <a:schemeClr val="bg1"/>
                </a:solidFill>
              </a:rPr>
              <a:t> and </a:t>
            </a:r>
            <a:r>
              <a:rPr lang="es-MX" sz="4000" b="1" dirty="0" err="1" smtClean="0">
                <a:solidFill>
                  <a:schemeClr val="bg1"/>
                </a:solidFill>
              </a:rPr>
              <a:t>decided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character</a:t>
            </a:r>
            <a:r>
              <a:rPr lang="es-MX" sz="4000" b="1" dirty="0" smtClean="0">
                <a:solidFill>
                  <a:schemeClr val="bg1"/>
                </a:solidFill>
              </a:rPr>
              <a:t> are </a:t>
            </a:r>
            <a:r>
              <a:rPr lang="es-MX" sz="4000" b="1" dirty="0" err="1" smtClean="0">
                <a:solidFill>
                  <a:schemeClr val="bg1"/>
                </a:solidFill>
              </a:rPr>
              <a:t>needed</a:t>
            </a:r>
            <a:r>
              <a:rPr lang="es-MX" sz="4000" b="1" dirty="0" smtClean="0">
                <a:solidFill>
                  <a:schemeClr val="bg1"/>
                </a:solidFill>
              </a:rPr>
              <a:t>; </a:t>
            </a:r>
            <a:r>
              <a:rPr lang="es-MX" sz="4000" b="1" dirty="0" err="1" smtClean="0">
                <a:solidFill>
                  <a:schemeClr val="bg1"/>
                </a:solidFill>
              </a:rPr>
              <a:t>women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who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believe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we</a:t>
            </a:r>
            <a:r>
              <a:rPr lang="es-MX" sz="4000" b="1" dirty="0" smtClean="0">
                <a:solidFill>
                  <a:schemeClr val="bg1"/>
                </a:solidFill>
              </a:rPr>
              <a:t> are </a:t>
            </a:r>
            <a:r>
              <a:rPr lang="es-MX" sz="4000" b="1" dirty="0" err="1" smtClean="0">
                <a:solidFill>
                  <a:schemeClr val="bg1"/>
                </a:solidFill>
              </a:rPr>
              <a:t>indeed</a:t>
            </a:r>
            <a:r>
              <a:rPr lang="es-MX" sz="4000" b="1" dirty="0" smtClean="0">
                <a:solidFill>
                  <a:schemeClr val="bg1"/>
                </a:solidFill>
              </a:rPr>
              <a:t> living in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last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days</a:t>
            </a:r>
            <a:r>
              <a:rPr lang="es-MX" sz="4000" b="1" dirty="0" smtClean="0">
                <a:solidFill>
                  <a:schemeClr val="bg1"/>
                </a:solidFill>
              </a:rPr>
              <a:t>,...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1524000"/>
            <a:ext cx="67056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and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have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last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solemn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message</a:t>
            </a:r>
            <a:r>
              <a:rPr lang="es-MX" sz="4000" b="1" dirty="0" smtClean="0">
                <a:solidFill>
                  <a:schemeClr val="bg1"/>
                </a:solidFill>
              </a:rPr>
              <a:t> of </a:t>
            </a:r>
            <a:r>
              <a:rPr lang="es-MX" sz="4000" b="1" dirty="0" err="1" smtClean="0">
                <a:solidFill>
                  <a:schemeClr val="bg1"/>
                </a:solidFill>
              </a:rPr>
              <a:t>warning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be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given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world</a:t>
            </a:r>
            <a:r>
              <a:rPr lang="es-MX" sz="4000" b="1" dirty="0" smtClean="0">
                <a:solidFill>
                  <a:schemeClr val="bg1"/>
                </a:solidFill>
              </a:rPr>
              <a:t>. …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685800"/>
            <a:ext cx="6705600" cy="36902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should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feel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are </a:t>
            </a:r>
            <a:r>
              <a:rPr lang="es-MX" sz="4000" b="1" dirty="0" err="1" smtClean="0">
                <a:solidFill>
                  <a:schemeClr val="bg1"/>
                </a:solidFill>
              </a:rPr>
              <a:t>engaged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in </a:t>
            </a:r>
            <a:r>
              <a:rPr lang="es-MX" sz="4000" b="1" dirty="0" err="1" smtClean="0">
                <a:solidFill>
                  <a:schemeClr val="bg1"/>
                </a:solidFill>
              </a:rPr>
              <a:t>an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important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work</a:t>
            </a:r>
            <a:r>
              <a:rPr lang="es-MX" sz="4000" b="1" dirty="0" smtClean="0">
                <a:solidFill>
                  <a:schemeClr val="bg1"/>
                </a:solidFill>
              </a:rPr>
              <a:t> in </a:t>
            </a:r>
            <a:r>
              <a:rPr lang="es-MX" sz="4000" b="1" dirty="0" err="1" smtClean="0">
                <a:solidFill>
                  <a:schemeClr val="bg1"/>
                </a:solidFill>
              </a:rPr>
              <a:t>spreading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rays</a:t>
            </a:r>
            <a:r>
              <a:rPr lang="es-MX" sz="4000" b="1" dirty="0" smtClean="0">
                <a:solidFill>
                  <a:schemeClr val="bg1"/>
                </a:solidFill>
              </a:rPr>
              <a:t> of light,...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609600"/>
            <a:ext cx="7467600" cy="36902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...</a:t>
            </a:r>
            <a:r>
              <a:rPr lang="es-MX" sz="4000" b="1" dirty="0" err="1" smtClean="0">
                <a:solidFill>
                  <a:schemeClr val="bg1"/>
                </a:solidFill>
              </a:rPr>
              <a:t>which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Heaven</a:t>
            </a:r>
            <a:r>
              <a:rPr lang="es-MX" sz="4000" b="1" dirty="0" smtClean="0">
                <a:solidFill>
                  <a:schemeClr val="bg1"/>
                </a:solidFill>
              </a:rPr>
              <a:t> has </a:t>
            </a:r>
            <a:r>
              <a:rPr lang="es-MX" sz="4000" b="1" dirty="0" err="1" smtClean="0">
                <a:solidFill>
                  <a:schemeClr val="bg1"/>
                </a:solidFill>
              </a:rPr>
              <a:t>shed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err="1" smtClean="0">
                <a:solidFill>
                  <a:schemeClr val="bg1"/>
                </a:solidFill>
              </a:rPr>
              <a:t>upon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them</a:t>
            </a:r>
            <a:r>
              <a:rPr lang="es-MX" sz="4000" b="1" dirty="0" smtClean="0">
                <a:solidFill>
                  <a:schemeClr val="bg1"/>
                </a:solidFill>
              </a:rPr>
              <a:t>...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err="1" smtClean="0">
                <a:solidFill>
                  <a:schemeClr val="bg1"/>
                </a:solidFill>
              </a:rPr>
              <a:t>Such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persons</a:t>
            </a:r>
            <a:r>
              <a:rPr lang="es-MX" sz="4000" b="1" dirty="0" smtClean="0">
                <a:solidFill>
                  <a:schemeClr val="bg1"/>
                </a:solidFill>
              </a:rPr>
              <a:t> can in </a:t>
            </a:r>
            <a:r>
              <a:rPr lang="es-MX" sz="4000" b="1" dirty="0" err="1" smtClean="0">
                <a:solidFill>
                  <a:schemeClr val="bg1"/>
                </a:solidFill>
              </a:rPr>
              <a:t>many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ways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do a </a:t>
            </a:r>
            <a:r>
              <a:rPr lang="es-MX" sz="4000" b="1" dirty="0" err="1" smtClean="0">
                <a:solidFill>
                  <a:schemeClr val="bg1"/>
                </a:solidFill>
              </a:rPr>
              <a:t>precious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work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for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God</a:t>
            </a:r>
            <a:r>
              <a:rPr lang="es-MX" sz="4000" b="1" dirty="0" smtClean="0">
                <a:solidFill>
                  <a:schemeClr val="bg1"/>
                </a:solidFill>
              </a:rPr>
              <a:t>.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6096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 He </a:t>
            </a:r>
            <a:r>
              <a:rPr lang="es-MX" sz="4000" b="1" dirty="0" err="1" smtClean="0">
                <a:solidFill>
                  <a:schemeClr val="bg1"/>
                </a:solidFill>
              </a:rPr>
              <a:t>calls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upon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them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into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harvest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field</a:t>
            </a:r>
            <a:r>
              <a:rPr lang="es-MX" sz="4000" b="1" dirty="0" smtClean="0">
                <a:solidFill>
                  <a:schemeClr val="bg1"/>
                </a:solidFill>
              </a:rPr>
              <a:t>, and </a:t>
            </a:r>
            <a:r>
              <a:rPr lang="es-MX" sz="4000" b="1" dirty="0" err="1" smtClean="0">
                <a:solidFill>
                  <a:schemeClr val="bg1"/>
                </a:solidFill>
              </a:rPr>
              <a:t>help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gather</a:t>
            </a:r>
            <a:r>
              <a:rPr lang="es-MX" sz="4000" b="1" dirty="0" smtClean="0">
                <a:solidFill>
                  <a:schemeClr val="bg1"/>
                </a:solidFill>
              </a:rPr>
              <a:t> in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sheaves</a:t>
            </a:r>
            <a:r>
              <a:rPr lang="es-MX" sz="4000" b="1" dirty="0" smtClean="0">
                <a:solidFill>
                  <a:schemeClr val="bg1"/>
                </a:solidFill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i="1" dirty="0" err="1" smtClean="0">
                <a:solidFill>
                  <a:srgbClr val="FF9900"/>
                </a:solidFill>
              </a:rPr>
              <a:t>Daughters</a:t>
            </a:r>
            <a:r>
              <a:rPr lang="es-MX" sz="4000" b="1" i="1" dirty="0" smtClean="0">
                <a:solidFill>
                  <a:srgbClr val="FF9900"/>
                </a:solidFill>
              </a:rPr>
              <a:t> of </a:t>
            </a:r>
            <a:r>
              <a:rPr lang="es-MX" sz="4000" b="1" i="1" dirty="0" err="1" smtClean="0">
                <a:solidFill>
                  <a:srgbClr val="FF9900"/>
                </a:solidFill>
              </a:rPr>
              <a:t>God</a:t>
            </a:r>
            <a:r>
              <a:rPr lang="es-MX" sz="4000" b="1" i="1" dirty="0" smtClean="0">
                <a:solidFill>
                  <a:srgbClr val="FF9900"/>
                </a:solidFill>
              </a:rPr>
              <a:t>, page 17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990600" y="609600"/>
            <a:ext cx="7315200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i="1" dirty="0" smtClean="0">
                <a:solidFill>
                  <a:srgbClr val="FFFF00"/>
                </a:solidFill>
              </a:rPr>
              <a:t>WOMEN ARE NEEDED IN</a:t>
            </a:r>
          </a:p>
        </p:txBody>
      </p:sp>
      <p:pic>
        <p:nvPicPr>
          <p:cNvPr id="21509" name="Picture 8" descr="JESUS Y LA SAMARITANA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81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1752600"/>
            <a:ext cx="547009" cy="411480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Benguiat Bk BT" pitchFamily="18" charset="0"/>
              </a:rPr>
              <a:t>EVANGELISM</a:t>
            </a:r>
            <a:endParaRPr lang="en-US" sz="2000" b="1" i="1" dirty="0">
              <a:solidFill>
                <a:schemeClr val="bg1"/>
              </a:solidFill>
              <a:latin typeface="Benguiat Bk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447800"/>
            <a:ext cx="7467600" cy="23821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Lord has a </a:t>
            </a:r>
            <a:r>
              <a:rPr lang="es-MX" sz="4000" b="1" dirty="0" err="1" smtClean="0">
                <a:solidFill>
                  <a:schemeClr val="bg1"/>
                </a:solidFill>
              </a:rPr>
              <a:t>work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for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women</a:t>
            </a:r>
            <a:r>
              <a:rPr lang="es-MX" sz="4000" b="1" dirty="0" smtClean="0">
                <a:solidFill>
                  <a:schemeClr val="bg1"/>
                </a:solidFill>
              </a:rPr>
              <a:t>, as </a:t>
            </a:r>
            <a:r>
              <a:rPr lang="es-MX" sz="4000" b="1" dirty="0" err="1" smtClean="0">
                <a:solidFill>
                  <a:schemeClr val="bg1"/>
                </a:solidFill>
              </a:rPr>
              <a:t>well</a:t>
            </a:r>
            <a:r>
              <a:rPr lang="es-MX" sz="4000" b="1" dirty="0" smtClean="0">
                <a:solidFill>
                  <a:schemeClr val="bg1"/>
                </a:solidFill>
              </a:rPr>
              <a:t> as </a:t>
            </a:r>
            <a:r>
              <a:rPr lang="es-MX" sz="4000" b="1" dirty="0" err="1" smtClean="0">
                <a:solidFill>
                  <a:schemeClr val="bg1"/>
                </a:solidFill>
              </a:rPr>
              <a:t>for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men</a:t>
            </a:r>
            <a:r>
              <a:rPr lang="es-MX" sz="4000" b="1" dirty="0" smtClean="0">
                <a:solidFill>
                  <a:schemeClr val="bg1"/>
                </a:solidFill>
              </a:rPr>
              <a:t>....  </a:t>
            </a:r>
            <a:endParaRPr lang="es-E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685800"/>
            <a:ext cx="7467600" cy="36132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Savior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will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reflect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upon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these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self-sacrificing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women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light of </a:t>
            </a:r>
            <a:r>
              <a:rPr lang="es-MX" sz="4000" b="1" dirty="0" err="1" smtClean="0">
                <a:solidFill>
                  <a:schemeClr val="bg1"/>
                </a:solidFill>
              </a:rPr>
              <a:t>His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countenance</a:t>
            </a:r>
            <a:r>
              <a:rPr lang="es-MX" sz="4000" b="1" dirty="0" smtClean="0">
                <a:solidFill>
                  <a:schemeClr val="bg1"/>
                </a:solidFill>
              </a:rPr>
              <a:t>, </a:t>
            </a:r>
            <a:endParaRPr lang="es-E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600200"/>
            <a:ext cx="6705600" cy="46135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…that  ye should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shew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forth the praises of him who hath called you out of darkness into His marvelous light.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 Peter 2:9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762000"/>
            <a:ext cx="7543800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and </a:t>
            </a:r>
            <a:r>
              <a:rPr lang="es-MX" sz="4000" b="1" dirty="0" err="1" smtClean="0">
                <a:solidFill>
                  <a:schemeClr val="bg1"/>
                </a:solidFill>
              </a:rPr>
              <a:t>will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give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them</a:t>
            </a:r>
            <a:r>
              <a:rPr lang="es-MX" sz="4000" b="1" dirty="0" smtClean="0">
                <a:solidFill>
                  <a:schemeClr val="bg1"/>
                </a:solidFill>
              </a:rPr>
              <a:t> a </a:t>
            </a:r>
            <a:r>
              <a:rPr lang="es-MX" sz="4000" b="1" dirty="0" err="1" smtClean="0">
                <a:solidFill>
                  <a:schemeClr val="bg1"/>
                </a:solidFill>
              </a:rPr>
              <a:t>power</a:t>
            </a:r>
            <a:endParaRPr lang="es-MX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exceeds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of </a:t>
            </a:r>
            <a:r>
              <a:rPr lang="es-MX" sz="4000" b="1" dirty="0" err="1" smtClean="0">
                <a:solidFill>
                  <a:schemeClr val="bg1"/>
                </a:solidFill>
              </a:rPr>
              <a:t>men</a:t>
            </a:r>
            <a:r>
              <a:rPr lang="es-MX" sz="40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endParaRPr lang="es-E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762000"/>
            <a:ext cx="7543800" cy="25976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can do in </a:t>
            </a:r>
            <a:r>
              <a:rPr lang="es-MX" sz="4000" b="1" dirty="0" err="1" smtClean="0">
                <a:solidFill>
                  <a:schemeClr val="bg1"/>
                </a:solidFill>
              </a:rPr>
              <a:t>families</a:t>
            </a:r>
            <a:r>
              <a:rPr lang="es-MX" sz="4000" b="1" dirty="0" smtClean="0">
                <a:solidFill>
                  <a:schemeClr val="bg1"/>
                </a:solidFill>
              </a:rPr>
              <a:t> a </a:t>
            </a:r>
            <a:r>
              <a:rPr lang="es-MX" sz="4000" b="1" dirty="0" err="1" smtClean="0">
                <a:solidFill>
                  <a:schemeClr val="bg1"/>
                </a:solidFill>
              </a:rPr>
              <a:t>work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men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cannot</a:t>
            </a:r>
            <a:r>
              <a:rPr lang="es-MX" sz="4000" b="1" dirty="0" smtClean="0">
                <a:solidFill>
                  <a:schemeClr val="bg1"/>
                </a:solidFill>
              </a:rPr>
              <a:t> do, a </a:t>
            </a:r>
            <a:r>
              <a:rPr lang="es-MX" sz="4000" b="1" dirty="0" err="1" smtClean="0">
                <a:solidFill>
                  <a:schemeClr val="bg1"/>
                </a:solidFill>
              </a:rPr>
              <a:t>work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that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reaches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inner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life</a:t>
            </a:r>
            <a:r>
              <a:rPr lang="es-MX" sz="4000" b="1" dirty="0" smtClean="0">
                <a:solidFill>
                  <a:schemeClr val="bg1"/>
                </a:solidFill>
              </a:rPr>
              <a:t>.</a:t>
            </a:r>
            <a:endParaRPr lang="es-E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391400" cy="48998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They</a:t>
            </a:r>
            <a:r>
              <a:rPr lang="es-MX" sz="4000" b="1" dirty="0" smtClean="0">
                <a:solidFill>
                  <a:schemeClr val="bg1"/>
                </a:solidFill>
              </a:rPr>
              <a:t> can come </a:t>
            </a:r>
            <a:r>
              <a:rPr lang="es-MX" sz="4000" b="1" dirty="0" err="1" smtClean="0">
                <a:solidFill>
                  <a:schemeClr val="bg1"/>
                </a:solidFill>
              </a:rPr>
              <a:t>close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hearts</a:t>
            </a:r>
            <a:r>
              <a:rPr lang="es-MX" sz="4000" b="1" dirty="0" smtClean="0">
                <a:solidFill>
                  <a:schemeClr val="bg1"/>
                </a:solidFill>
              </a:rPr>
              <a:t> of </a:t>
            </a:r>
            <a:r>
              <a:rPr lang="es-MX" sz="4000" b="1" dirty="0" err="1" smtClean="0">
                <a:solidFill>
                  <a:schemeClr val="bg1"/>
                </a:solidFill>
              </a:rPr>
              <a:t>those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whom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men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cannot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</a:rPr>
              <a:t>reach</a:t>
            </a:r>
            <a:r>
              <a:rPr lang="es-MX" sz="40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4000" b="1" i="1" dirty="0" smtClean="0">
                <a:solidFill>
                  <a:schemeClr val="bg1"/>
                </a:solidFill>
              </a:rPr>
              <a:t>THEIR LABOR IS NEEDED.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MX" sz="3600" b="1" i="1" dirty="0" err="1" smtClean="0">
                <a:solidFill>
                  <a:srgbClr val="FF9900"/>
                </a:solidFill>
              </a:rPr>
              <a:t>Review</a:t>
            </a:r>
            <a:r>
              <a:rPr lang="es-MX" sz="3600" b="1" i="1" dirty="0" smtClean="0">
                <a:solidFill>
                  <a:srgbClr val="FF9900"/>
                </a:solidFill>
              </a:rPr>
              <a:t> and </a:t>
            </a:r>
            <a:r>
              <a:rPr lang="es-MX" sz="3600" b="1" i="1" dirty="0" err="1" smtClean="0">
                <a:solidFill>
                  <a:srgbClr val="FF9900"/>
                </a:solidFill>
              </a:rPr>
              <a:t>Herald</a:t>
            </a:r>
            <a:r>
              <a:rPr lang="es-MX" sz="3600" b="1" i="1" dirty="0" smtClean="0">
                <a:solidFill>
                  <a:srgbClr val="FF9900"/>
                </a:solidFill>
              </a:rPr>
              <a:t>, </a:t>
            </a:r>
            <a:r>
              <a:rPr lang="es-MX" sz="3600" b="1" i="1" dirty="0" err="1" smtClean="0">
                <a:solidFill>
                  <a:srgbClr val="FF9900"/>
                </a:solidFill>
              </a:rPr>
              <a:t>August</a:t>
            </a:r>
            <a:r>
              <a:rPr lang="es-MX" sz="3600" b="1" i="1" dirty="0" smtClean="0">
                <a:solidFill>
                  <a:srgbClr val="FF9900"/>
                </a:solidFill>
              </a:rPr>
              <a:t> 26, 1902</a:t>
            </a:r>
            <a:endParaRPr lang="es-ES" sz="3600" b="1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1295400" y="114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990600"/>
            <a:ext cx="3352801" cy="33547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EVANGELIZE?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WHERE?</a:t>
            </a:r>
            <a:endParaRPr lang="en-US" sz="6600" b="1" i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2400" y="533400"/>
          <a:ext cx="4876800" cy="5562600"/>
        </p:xfrm>
        <a:graphic>
          <a:graphicData uri="http://schemas.openxmlformats.org/presentationml/2006/ole">
            <p:oleObj spid="_x0000_s1026" name="Photo Editor Photo" r:id="rId5" imgW="4285714" imgH="571428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67056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Home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Neighborhood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 place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Church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010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4"/>
              </a:avLst>
            </a:prstTxWarp>
            <a:scene3d>
              <a:camera prst="orthographicFront"/>
              <a:lightRig rig="threePt" dir="t"/>
            </a:scene3d>
            <a:sp3d extrusionH="57150" contourW="12700">
              <a:extrusionClr>
                <a:srgbClr val="FF0000"/>
              </a:extrusionClr>
              <a:contourClr>
                <a:srgbClr val="FFC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EVANGELIZE? HOW?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8392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</a:rPr>
              <a:t> Small Groups</a:t>
            </a:r>
            <a:endParaRPr lang="en-US" sz="5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1205" name="Picture 16" descr="initiation%20bible%20study_Resized_300x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71800"/>
            <a:ext cx="37719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 descr="http://www.finlandia.edu/Department/spiritlife/images/BibleStudy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71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066800" y="762000"/>
            <a:ext cx="71628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BIBLE STUDIES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FRIENDSHIP EVANGELISM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 CALL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www.tuvaluislands.com/features/GriffithReview2007/AfterSchoolBibleSt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528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E:\Pictures\0019699-R1-029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667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EMPLO VIE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72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ulto Adoracion 6-9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0"/>
            <a:ext cx="518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OTO TEMP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86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172200" y="3733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0" y="2362200"/>
            <a:ext cx="5918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 PUBLIC EVANGELISM</a:t>
            </a:r>
            <a:r>
              <a:rPr lang="en-US" dirty="0" smtClean="0">
                <a:latin typeface="Times New Roman" pitchFamily="18" charset="0"/>
              </a:rPr>
              <a:t>”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63522" name="Picture 2" descr="F:\My Pictures\FOTOS BAUTISMO MENORES\FOTOS BAUTISMO MENORES 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2766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1474"/>
            <a:ext cx="9143999" cy="67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91000" y="304800"/>
            <a:ext cx="44958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AT CHURCH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03"/>
            <a:ext cx="9144000" cy="68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3581400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UNDER  A TENT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I will pour out my Spirit upon all flesh; and your sons and your daughters shall prophesy, </a:t>
            </a: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Joel 2: 28, 29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685800"/>
            <a:ext cx="67056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ORGANIZATION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Personal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prayer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Motivate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committee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Organize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prayers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Sharing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with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your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pastor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Get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Church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board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support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685800"/>
            <a:ext cx="67056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 </a:t>
            </a:r>
            <a:r>
              <a:rPr lang="es-MX" sz="4000" b="1" i="1" dirty="0" err="1" smtClean="0">
                <a:solidFill>
                  <a:schemeClr val="bg1"/>
                </a:solidFill>
              </a:rPr>
              <a:t>Choose</a:t>
            </a:r>
            <a:r>
              <a:rPr lang="es-MX" sz="4000" b="1" i="1" dirty="0" smtClean="0">
                <a:solidFill>
                  <a:schemeClr val="bg1"/>
                </a:solidFill>
              </a:rPr>
              <a:t> a date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Motivate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ladies of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church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Plan: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Material – Share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Him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lvl="1">
              <a:lnSpc>
                <a:spcPct val="150000"/>
              </a:lnSpc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	New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Beginning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Bible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Studies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685800"/>
            <a:ext cx="67056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ORGANIZATION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Choose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Speakers</a:t>
            </a:r>
            <a:endParaRPr lang="es-MX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Assign</a:t>
            </a:r>
            <a:r>
              <a:rPr lang="es-MX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responsibilities</a:t>
            </a:r>
            <a:endParaRPr lang="en-US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Prepare Budget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Date for  rehearsing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Plan after  campaign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685800"/>
            <a:ext cx="7696200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Prepare your campaign participants’ schedule and post it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Organize groups of prayer and/or church praying</a:t>
            </a:r>
            <a:endParaRPr lang="en-US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685800"/>
            <a:ext cx="76962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</a:rPr>
              <a:t>PROGRAM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Simple/ Lively</a:t>
            </a:r>
            <a:endParaRPr lang="en-US" sz="4000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Prayer/ Hospitality/Gifts/</a:t>
            </a:r>
            <a:r>
              <a:rPr lang="en-US" sz="400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Music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Transportation/Bible Workers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Presentation of the Word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i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907213"/>
        </p:xfrm>
        <a:graphic>
          <a:graphicData uri="http://schemas.openxmlformats.org/presentationml/2006/ole">
            <p:oleObj spid="_x0000_s3074" name="Image" r:id="rId5" imgW="6290152" imgH="4752559" progId="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84763"/>
            <a:ext cx="53340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TESTIMONIES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La femme Samarita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28600" y="4724400"/>
            <a:ext cx="861060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The Samaritan Woman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kern="10" dirty="0" smtClean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  <a:cs typeface="+mn-cs"/>
              </a:rPr>
              <a:t>John  4:1-43</a:t>
            </a:r>
            <a:endParaRPr lang="en-US" sz="900" b="1" i="1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762001" y="609600"/>
            <a:ext cx="30672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square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EAEAE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EAEA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3" descr="MUJER SAMARITANA ARREGLAD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219200" y="914400"/>
            <a:ext cx="662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are called to proclaim the special truths for this time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3" descr="Picture 523.jpg"/>
          <p:cNvPicPr>
            <a:picLocks noChangeAspect="1"/>
          </p:cNvPicPr>
          <p:nvPr/>
        </p:nvPicPr>
        <p:blipFill>
          <a:blip r:embed="rId4" cstate="print"/>
          <a:srcRect l="10811" t="22221" r="10811"/>
          <a:stretch>
            <a:fillRect/>
          </a:stretch>
        </p:blipFill>
        <p:spPr bwMode="auto">
          <a:xfrm>
            <a:off x="4800600" y="29718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3" descr="DSC01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FONDO PP CON VE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7" descr="people%20of%20the%20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5908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2057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is your chief desire in life?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Are you regularly sharing your faith with others?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600200"/>
            <a:ext cx="7467600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…your young men shall see visions: and also upon the servants and upon handmaids in those days will I pour my spirit.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Joel 2: 28, 29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0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324600" y="152400"/>
            <a:ext cx="2679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quiere derribar las barreras de su vida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your old men shall dream dreams, your young men shall see visions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Joel 2: 28, 29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Go ye therefore, and teach all  nations, baptizing them in the name of the Father,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… and of the Son, and of the Holy Ghost: teaching them to observe all things whatsoever I have commanded you: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62400"/>
            <a:ext cx="6629400" cy="25146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4400" smtClean="0"/>
              <a:t>  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40105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08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0246" name="Picture 8" descr="FONDO PP CON V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286000" y="302895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 CHRISTIAN’S MISSION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828800"/>
            <a:ext cx="67056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…and of the Son, and of the Holy Ghost: teaching them to observe all things whatsoever I have commanded you:  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 rev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1033</Words>
  <Application>Microsoft Office PowerPoint</Application>
  <PresentationFormat>On-screen Show (4:3)</PresentationFormat>
  <Paragraphs>333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Office Theme</vt:lpstr>
      <vt:lpstr>Slide</vt:lpstr>
      <vt:lpstr>Photo Editor Photo</vt:lpstr>
      <vt:lpstr>Image</vt:lpstr>
      <vt:lpstr>Slide 1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Slide 13</vt:lpstr>
      <vt:lpstr>  </vt:lpstr>
      <vt:lpstr>Slide 15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Slide 27</vt:lpstr>
      <vt:lpstr>  </vt:lpstr>
      <vt:lpstr>  </vt:lpstr>
      <vt:lpstr>  </vt:lpstr>
      <vt:lpstr>  </vt:lpstr>
      <vt:lpstr>  </vt:lpstr>
      <vt:lpstr>Slide 33</vt:lpstr>
      <vt:lpstr>  </vt:lpstr>
      <vt:lpstr>Slide 35</vt:lpstr>
      <vt:lpstr>Slide 36</vt:lpstr>
      <vt:lpstr>Slide 37</vt:lpstr>
      <vt:lpstr>Slide 38</vt:lpstr>
      <vt:lpstr>Slide 39</vt:lpstr>
      <vt:lpstr>  </vt:lpstr>
      <vt:lpstr>  </vt:lpstr>
      <vt:lpstr>  </vt:lpstr>
      <vt:lpstr>  </vt:lpstr>
      <vt:lpstr>  </vt:lpstr>
      <vt:lpstr>Slide 45</vt:lpstr>
      <vt:lpstr>Slide 46</vt:lpstr>
      <vt:lpstr>Slide 47</vt:lpstr>
      <vt:lpstr>Slide 48</vt:lpstr>
      <vt:lpstr>Slide 49</vt:lpstr>
      <vt:lpstr>Slide 50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Nicolle</dc:creator>
  <cp:lastModifiedBy>Nicolle</cp:lastModifiedBy>
  <cp:revision>4</cp:revision>
  <dcterms:created xsi:type="dcterms:W3CDTF">2012-01-16T23:06:23Z</dcterms:created>
  <dcterms:modified xsi:type="dcterms:W3CDTF">2012-01-19T22:48:23Z</dcterms:modified>
</cp:coreProperties>
</file>