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Override PartName="/ppt/slides/slide52.xml" ContentType="application/vnd.openxmlformats-officedocument.presentationml.slide+xml"/>
  <Override PartName="/ppt/slides/slide49.xml" ContentType="application/vnd.openxmlformats-officedocument.presentationml.slide+xml"/>
  <Override PartName="/ppt/slides/slide68.xml" ContentType="application/vnd.openxmlformats-officedocument.presentationml.slide+xml"/>
  <Override PartName="/ppt/slides/slide33.xml" ContentType="application/vnd.openxmlformats-officedocument.presentationml.slide+xml"/>
  <Default Extension="bin" ContentType="application/vnd.openxmlformats-officedocument.presentationml.printerSettings"/>
  <Override PartName="/ppt/notesSlides/notesSlide2.xml" ContentType="application/vnd.openxmlformats-officedocument.presentationml.notesSlide+xml"/>
  <Override PartName="/ppt/slides/slide18.xml" ContentType="application/vnd.openxmlformats-officedocument.presentationml.slide+xml"/>
  <Override PartName="/ppt/slides/slide37.xml" ContentType="application/vnd.openxmlformats-officedocument.presentationml.slide+xml"/>
  <Override PartName="/ppt/slides/slide56.xml" ContentType="application/vnd.openxmlformats-officedocument.presentationml.slide+xml"/>
  <Override PartName="/ppt/slides/slide75.xml" ContentType="application/vnd.openxmlformats-officedocument.presentationml.slide+xml"/>
  <Override PartName="/ppt/slides/slide3.xml" ContentType="application/vnd.openxmlformats-officedocument.presentationml.slide+xml"/>
  <Override PartName="/ppt/slideLayouts/slideLayout1.xml" ContentType="application/vnd.openxmlformats-officedocument.presentationml.slideLayout+xml"/>
  <Override PartName="/ppt/slides/slide23.xml" ContentType="application/vnd.openxmlformats-officedocument.presentationml.slide+xml"/>
  <Override PartName="/ppt/slides/slide42.xml" ContentType="application/vnd.openxmlformats-officedocument.presentationml.slide+xml"/>
  <Override PartName="/ppt/slides/slide61.xml" ContentType="application/vnd.openxmlformats-officedocument.presentationml.slide+xml"/>
  <Override PartName="/ppt/slides/slide80.xml" ContentType="application/vnd.openxmlformats-officedocument.presentationml.slide+xml"/>
  <Override PartName="/ppt/theme/theme1.xml" ContentType="application/vnd.openxmlformats-officedocument.theme+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9.xml" ContentType="application/vnd.openxmlformats-officedocument.presentationml.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27.xml" ContentType="application/vnd.openxmlformats-officedocument.presentationml.slide+xml"/>
  <Override PartName="/ppt/slides/slide11.xml" ContentType="application/vnd.openxmlformats-officedocument.presentationml.slide+xml"/>
  <Override PartName="/ppt/slides/slide65.xml" ContentType="application/vnd.openxmlformats-officedocument.presentationml.slide+xml"/>
  <Override PartName="/ppt/slides/slide84.xml" ContentType="application/vnd.openxmlformats-officedocument.presentationml.slide+xml"/>
  <Override PartName="/ppt/slides/slide46.xml" ContentType="application/vnd.openxmlformats-officedocument.presentationml.slide+xml"/>
  <Override PartName="/ppt/slides/slide70.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53.xml" ContentType="application/vnd.openxmlformats-officedocument.presentationml.slide+xml"/>
  <Override PartName="/ppt/slides/slide15.xml" ContentType="application/vnd.openxmlformats-officedocument.presentationml.slide+xml"/>
  <Override PartName="/ppt/slides/slide69.xml" ContentType="application/vnd.openxmlformats-officedocument.presentationml.slide+xml"/>
  <Override PartName="/ppt/slides/slide72.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notesSlides/notesSlide3.xml" ContentType="application/vnd.openxmlformats-officedocument.presentationml.notesSlide+xml"/>
  <Override PartName="/ppt/slides/slide19.xml" ContentType="application/vnd.openxmlformats-officedocument.presentationml.slide+xml"/>
  <Override PartName="/ppt/slides/slide38.xml" ContentType="application/vnd.openxmlformats-officedocument.presentationml.slide+xml"/>
  <Override PartName="/ppt/slides/slide57.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Layouts/slideLayout2.xml" ContentType="application/vnd.openxmlformats-officedocument.presentationml.slideLayout+xml"/>
  <Override PartName="/ppt/slides/slide24.xml" ContentType="application/vnd.openxmlformats-officedocument.presentationml.slide+xml"/>
  <Override PartName="/ppt/slides/slide43.xml" ContentType="application/vnd.openxmlformats-officedocument.presentationml.slide+xml"/>
  <Override PartName="/ppt/slides/slide62.xml" ContentType="application/vnd.openxmlformats-officedocument.presentationml.slide+xml"/>
  <Override PartName="/ppt/slides/slide81.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docProps/core.xml" ContentType="application/vnd.openxmlformats-package.core-properties+xml"/>
  <Override PartName="/ppt/notesSlides/notesSlide7.xml" ContentType="application/vnd.openxmlformats-officedocument.presentationml.notesSlide+xml"/>
  <Default Extension="jpeg" ContentType="image/jpeg"/>
  <Override PartName="/ppt/slides/slide8.xml" ContentType="application/vnd.openxmlformats-officedocument.presentationml.slide+xml"/>
  <Override PartName="/ppt/slideLayouts/slideLayout6.xml" ContentType="application/vnd.openxmlformats-officedocument.presentationml.slideLayout+xml"/>
  <Override PartName="/ppt/slides/slide12.xml" ContentType="application/vnd.openxmlformats-officedocument.presentationml.slide+xml"/>
  <Override PartName="/ppt/slides/slide28.xml" ContentType="application/vnd.openxmlformats-officedocument.presentationml.slide+xml"/>
  <Override PartName="/ppt/slides/slide50.xml" ContentType="application/vnd.openxmlformats-officedocument.presentationml.slide+xml"/>
  <Override PartName="/ppt/slides/slide66.xml" ContentType="application/vnd.openxmlformats-officedocument.presentationml.slide+xml"/>
  <Override PartName="/ppt/slides/slide85.xml" ContentType="application/vnd.openxmlformats-officedocument.presentationml.slide+xml"/>
  <Override PartName="/ppt/slides/slide47.xml" ContentType="application/vnd.openxmlformats-officedocument.presentationml.slide+xml"/>
  <Override PartName="/ppt/slides/slide31.xml" ContentType="application/vnd.openxmlformats-officedocument.presentationml.slide+xml"/>
  <Override PartName="/ppt/slides/slide71.xml" ContentType="application/vnd.openxmlformats-officedocument.presentationml.slide+xml"/>
  <Default Extension="rels" ContentType="application/vnd.openxmlformats-package.relationships+xml"/>
  <Override PartName="/ppt/slides/slide16.xml" ContentType="application/vnd.openxmlformats-officedocument.presentationml.slide+xml"/>
  <Override PartName="/ppt/slides/slide35.xml" ContentType="application/vnd.openxmlformats-officedocument.presentationml.slide+xml"/>
  <Override PartName="/ppt/slides/slide54.xml" ContentType="application/vnd.openxmlformats-officedocument.presentationml.slide+xml"/>
  <Override PartName="/ppt/slides/slide73.xml" ContentType="application/vnd.openxmlformats-officedocument.presentationml.slide+xml"/>
  <Override PartName="/ppt/slides/slide1.xml" ContentType="application/vnd.openxmlformats-officedocument.presentationml.slide+xml"/>
  <Override PartName="/ppt/slides/slide21.xml" ContentType="application/vnd.openxmlformats-officedocument.presentationml.slide+xml"/>
  <Override PartName="/ppt/slides/slide40.xml" ContentType="application/vnd.openxmlformats-officedocument.presentationml.slide+xml"/>
  <Override PartName="/ppt/notesSlides/notesSlide4.xml" ContentType="application/vnd.openxmlformats-officedocument.presentationml.notesSlide+xml"/>
  <Override PartName="/ppt/slides/slide39.xml" ContentType="application/vnd.openxmlformats-officedocument.presentationml.slide+xml"/>
  <Override PartName="/ppt/slides/slide58.xml" ContentType="application/vnd.openxmlformats-officedocument.presentationml.slide+xml"/>
  <Override PartName="/ppt/slides/slide77.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slides/slide44.xml" ContentType="application/vnd.openxmlformats-officedocument.presentationml.slide+xml"/>
  <Override PartName="/ppt/slides/slide63.xml" ContentType="application/vnd.openxmlformats-officedocument.presentationml.slide+xml"/>
  <Override PartName="/ppt/slides/slide82.xml" ContentType="application/vnd.openxmlformats-officedocument.presentationml.slide+xml"/>
  <Override PartName="/ppt/slideLayouts/slideLayout12.xml" ContentType="application/vnd.openxmlformats-officedocument.presentationml.slideLayout+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slides/slide51.xml" ContentType="application/vnd.openxmlformats-officedocument.presentationml.slide+xml"/>
  <Override PartName="/ppt/slides/slide67.xml" ContentType="application/vnd.openxmlformats-officedocument.presentationml.slide+xml"/>
  <Override PartName="/ppt/slides/slide48.xml" ContentType="application/vnd.openxmlformats-officedocument.presentationml.slide+xml"/>
  <Override PartName="/ppt/slides/slide32.xml" ContentType="application/vnd.openxmlformats-officedocument.presentationml.slide+xml"/>
  <Override PartName="/ppt/slideLayouts/slideLayout7.xml" ContentType="application/vnd.openxmlformats-officedocument.presentationml.slideLayout+xml"/>
  <Override PartName="/ppt/viewProps.xml" ContentType="application/vnd.openxmlformats-officedocument.presentationml.viewProps+xml"/>
  <Override PartName="/ppt/slides/slide29.xml" ContentType="application/vnd.openxmlformats-officedocument.presentationml.slide+xml"/>
  <Override PartName="/ppt/slides/slide86.xml" ContentType="application/vnd.openxmlformats-officedocument.presentationml.slide+xml"/>
  <Override PartName="/docProps/app.xml" ContentType="application/vnd.openxmlformats-officedocument.extended-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slides/slide17.xml" ContentType="application/vnd.openxmlformats-officedocument.presentationml.slide+xml"/>
  <Override PartName="/ppt/slides/slide36.xml" ContentType="application/vnd.openxmlformats-officedocument.presentationml.slide+xml"/>
  <Override PartName="/ppt/slides/slide55.xml" ContentType="application/vnd.openxmlformats-officedocument.presentationml.slide+xml"/>
  <Override PartName="/ppt/slides/slide74.xml" ContentType="application/vnd.openxmlformats-officedocument.presentationml.slide+xml"/>
  <Override PartName="/ppt/slides/slide2.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41.xml" ContentType="application/vnd.openxmlformats-officedocument.presentationml.slide+xml"/>
  <Override PartName="/ppt/slides/slide60.xml" ContentType="application/vnd.openxmlformats-officedocument.presentationml.slide+xml"/>
  <Override PartName="/ppt/notesSlides/notesSlide5.xml" ContentType="application/vnd.openxmlformats-officedocument.presentationml.notesSlide+xml"/>
  <Override PartName="/ppt/slides/slide59.xml" ContentType="application/vnd.openxmlformats-officedocument.presentationml.slide+xml"/>
  <Override PartName="/ppt/slides/slide78.xml" ContentType="application/vnd.openxmlformats-officedocument.presentationml.slide+xml"/>
  <Override PartName="/ppt/slides/slide6.xml" ContentType="application/vnd.openxmlformats-officedocument.presentationml.slide+xml"/>
  <Override PartName="/ppt/slideLayouts/slideLayout4.xml" ContentType="application/vnd.openxmlformats-officedocument.presentationml.slideLayout+xml"/>
  <Override PartName="/ppt/slides/slide10.xml" ContentType="application/vnd.openxmlformats-officedocument.presentationml.slide+xml"/>
  <Override PartName="/ppt/slides/slide26.xml" ContentType="application/vnd.openxmlformats-officedocument.presentationml.slide+xml"/>
  <Override PartName="/ppt/slides/slide45.xml" ContentType="application/vnd.openxmlformats-officedocument.presentationml.slide+xml"/>
  <Override PartName="/ppt/slides/slide64.xml" ContentType="application/vnd.openxmlformats-officedocument.presentationml.slide+xml"/>
  <Override PartName="/ppt/slides/slide83.xml" ContentType="application/vnd.openxmlformats-officedocument.presentationml.slide+xml"/>
  <Override PartName="/ppt/slideLayouts/slideLayout13.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r:id="rId1"/>
  </p:sldMasterIdLst>
  <p:notesMasterIdLst>
    <p:notesMasterId r:id="rId88"/>
  </p:notesMasterIdLst>
  <p:sldIdLst>
    <p:sldId id="256" r:id="rId2"/>
    <p:sldId id="344" r:id="rId3"/>
    <p:sldId id="372" r:id="rId4"/>
    <p:sldId id="345" r:id="rId5"/>
    <p:sldId id="363" r:id="rId6"/>
    <p:sldId id="364" r:id="rId7"/>
    <p:sldId id="341" r:id="rId8"/>
    <p:sldId id="291" r:id="rId9"/>
    <p:sldId id="380" r:id="rId10"/>
    <p:sldId id="343" r:id="rId11"/>
    <p:sldId id="381" r:id="rId12"/>
    <p:sldId id="337" r:id="rId13"/>
    <p:sldId id="312" r:id="rId14"/>
    <p:sldId id="338" r:id="rId15"/>
    <p:sldId id="342" r:id="rId16"/>
    <p:sldId id="382" r:id="rId17"/>
    <p:sldId id="340" r:id="rId18"/>
    <p:sldId id="346" r:id="rId19"/>
    <p:sldId id="339" r:id="rId20"/>
    <p:sldId id="313" r:id="rId21"/>
    <p:sldId id="347" r:id="rId22"/>
    <p:sldId id="348" r:id="rId23"/>
    <p:sldId id="349" r:id="rId24"/>
    <p:sldId id="350" r:id="rId25"/>
    <p:sldId id="351" r:id="rId26"/>
    <p:sldId id="352" r:id="rId27"/>
    <p:sldId id="353" r:id="rId28"/>
    <p:sldId id="354" r:id="rId29"/>
    <p:sldId id="314" r:id="rId30"/>
    <p:sldId id="315" r:id="rId31"/>
    <p:sldId id="355" r:id="rId32"/>
    <p:sldId id="316" r:id="rId33"/>
    <p:sldId id="317" r:id="rId34"/>
    <p:sldId id="318" r:id="rId35"/>
    <p:sldId id="319" r:id="rId36"/>
    <p:sldId id="320" r:id="rId37"/>
    <p:sldId id="321" r:id="rId38"/>
    <p:sldId id="330" r:id="rId39"/>
    <p:sldId id="331" r:id="rId40"/>
    <p:sldId id="332" r:id="rId41"/>
    <p:sldId id="333" r:id="rId42"/>
    <p:sldId id="336" r:id="rId43"/>
    <p:sldId id="334" r:id="rId44"/>
    <p:sldId id="335" r:id="rId45"/>
    <p:sldId id="305" r:id="rId46"/>
    <p:sldId id="308" r:id="rId47"/>
    <p:sldId id="309" r:id="rId48"/>
    <p:sldId id="281" r:id="rId49"/>
    <p:sldId id="263" r:id="rId50"/>
    <p:sldId id="264" r:id="rId51"/>
    <p:sldId id="265" r:id="rId52"/>
    <p:sldId id="266" r:id="rId53"/>
    <p:sldId id="267" r:id="rId54"/>
    <p:sldId id="268" r:id="rId55"/>
    <p:sldId id="269" r:id="rId56"/>
    <p:sldId id="356" r:id="rId57"/>
    <p:sldId id="275" r:id="rId58"/>
    <p:sldId id="273" r:id="rId59"/>
    <p:sldId id="277" r:id="rId60"/>
    <p:sldId id="278" r:id="rId61"/>
    <p:sldId id="371" r:id="rId62"/>
    <p:sldId id="357" r:id="rId63"/>
    <p:sldId id="292" r:id="rId64"/>
    <p:sldId id="294" r:id="rId65"/>
    <p:sldId id="379" r:id="rId66"/>
    <p:sldId id="374" r:id="rId67"/>
    <p:sldId id="375" r:id="rId68"/>
    <p:sldId id="376" r:id="rId69"/>
    <p:sldId id="377" r:id="rId70"/>
    <p:sldId id="378" r:id="rId71"/>
    <p:sldId id="383" r:id="rId72"/>
    <p:sldId id="373" r:id="rId73"/>
    <p:sldId id="295" r:id="rId74"/>
    <p:sldId id="296" r:id="rId75"/>
    <p:sldId id="297" r:id="rId76"/>
    <p:sldId id="298" r:id="rId77"/>
    <p:sldId id="302" r:id="rId78"/>
    <p:sldId id="360" r:id="rId79"/>
    <p:sldId id="361" r:id="rId80"/>
    <p:sldId id="362" r:id="rId81"/>
    <p:sldId id="303" r:id="rId82"/>
    <p:sldId id="304" r:id="rId83"/>
    <p:sldId id="311" r:id="rId84"/>
    <p:sldId id="293" r:id="rId85"/>
    <p:sldId id="358" r:id="rId86"/>
    <p:sldId id="307" r:id="rId8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a:srgbClr val="FF0000"/>
        </p14:laserClr>
      </p:ext>
      <p:ext uri="{2FDB2607-1784-4EEB-B798-7EB5836EED8A}">
        <p14:showMediaCtrls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
      </p:ext>
    </p:extLst>
  </p:showPr>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2047" autoAdjust="0"/>
  </p:normalViewPr>
  <p:slideViewPr>
    <p:cSldViewPr>
      <p:cViewPr>
        <p:scale>
          <a:sx n="82" d="100"/>
          <a:sy n="82" d="100"/>
        </p:scale>
        <p:origin x="-240" y="-88"/>
      </p:cViewPr>
      <p:guideLst>
        <p:guide orient="horz" pos="2160"/>
        <p:guide pos="2880"/>
      </p:guideLst>
    </p:cSldViewPr>
  </p:slideViewPr>
  <p:notesTextViewPr>
    <p:cViewPr>
      <p:scale>
        <a:sx n="100" d="100"/>
        <a:sy n="100" d="100"/>
      </p:scale>
      <p:origin x="0" y="0"/>
    </p:cViewPr>
  </p:notesTextViewPr>
  <p:sorterViewPr>
    <p:cViewPr>
      <p:scale>
        <a:sx n="140" d="100"/>
        <a:sy n="140" d="100"/>
      </p:scale>
      <p:origin x="0" y="38760"/>
    </p:cViewPr>
  </p:sorter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presProps" Target="presProps.xml"/><Relationship Id="rId91" Type="http://schemas.openxmlformats.org/officeDocument/2006/relationships/viewProps" Target="viewProps.xml"/><Relationship Id="rId92" Type="http://schemas.openxmlformats.org/officeDocument/2006/relationships/theme" Target="theme/theme1.xml"/><Relationship Id="rId93"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notesMaster" Target="notesMasters/notesMaster1.xml"/><Relationship Id="rId89"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431F38-97B1-495B-B293-116D05A9215D}" type="datetimeFigureOut">
              <a:rPr lang="en-US" smtClean="0"/>
              <a:pPr/>
              <a:t>1/16/12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3EC1F9-F73F-4C79-B56F-2FBF44C0F3E7}" type="slidenum">
              <a:rPr lang="en-US" smtClean="0"/>
              <a:pPr/>
              <a:t>‹#›</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13654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 Id="rId3" Type="http://schemas.openxmlformats.org/officeDocument/2006/relationships/hyperlink" Target="http://www.pamperry.aweber.com/"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pamperry.aweber.com/" TargetMode="External"/><Relationship Id="rId4" Type="http://schemas.openxmlformats.org/officeDocument/2006/relationships/hyperlink" Target="http://www.ministrymarketingsolutions.com/" TargetMode="External"/><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EC1F9-F73F-4C79-B56F-2FBF44C0F3E7}" type="slidenum">
              <a:rPr lang="en-US" smtClean="0"/>
              <a:pPr/>
              <a:t>1</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46453593"/>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Everystudent</a:t>
            </a:r>
            <a:r>
              <a:rPr lang="en-US" baseline="0" dirty="0" smtClean="0"/>
              <a:t>.com “I didn’t think that organized religion was an important thing. It wasn’t necessary and I had no interest whatsoever.” like so many others, Kristi had been disappointed by overzealous believer in the past.  “ I had some bad experience with people saying, Oh, you’re going to hell.” I would have been very turned off if someone would have come up and tried to evangelize me on the street.”</a:t>
            </a:r>
            <a:endParaRPr lang="en-US" dirty="0"/>
          </a:p>
        </p:txBody>
      </p:sp>
      <p:sp>
        <p:nvSpPr>
          <p:cNvPr id="4" name="Slide Number Placeholder 3"/>
          <p:cNvSpPr>
            <a:spLocks noGrp="1"/>
          </p:cNvSpPr>
          <p:nvPr>
            <p:ph type="sldNum" sz="quarter" idx="10"/>
          </p:nvPr>
        </p:nvSpPr>
        <p:spPr/>
        <p:txBody>
          <a:bodyPr/>
          <a:lstStyle/>
          <a:p>
            <a:fld id="{733EC1F9-F73F-4C79-B56F-2FBF44C0F3E7}" type="slidenum">
              <a:rPr lang="en-US" smtClean="0"/>
              <a:pPr/>
              <a:t>10</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801934517"/>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7090"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defTabSz="914485" eaLnBrk="0" hangingPunct="0">
              <a:defRPr sz="2300">
                <a:solidFill>
                  <a:schemeClr val="tx1"/>
                </a:solidFill>
                <a:latin typeface="Arial" charset="0"/>
                <a:ea typeface="ＭＳ Ｐゴシック" charset="-128"/>
              </a:defRPr>
            </a:lvl1pPr>
            <a:lvl2pPr marL="35879619" indent="-35447153" defTabSz="914485" eaLnBrk="0" hangingPunct="0">
              <a:defRPr sz="2300">
                <a:solidFill>
                  <a:schemeClr val="tx1"/>
                </a:solidFill>
                <a:latin typeface="Arial" charset="0"/>
                <a:ea typeface="ＭＳ Ｐゴシック" charset="-128"/>
              </a:defRPr>
            </a:lvl2pPr>
            <a:lvl3pPr eaLnBrk="0" hangingPunct="0">
              <a:defRPr sz="2300">
                <a:solidFill>
                  <a:schemeClr val="tx1"/>
                </a:solidFill>
                <a:latin typeface="Arial" charset="0"/>
                <a:ea typeface="ＭＳ Ｐゴシック" charset="-128"/>
              </a:defRPr>
            </a:lvl3pPr>
            <a:lvl4pPr eaLnBrk="0" hangingPunct="0">
              <a:defRPr sz="2300">
                <a:solidFill>
                  <a:schemeClr val="tx1"/>
                </a:solidFill>
                <a:latin typeface="Arial" charset="0"/>
                <a:ea typeface="ＭＳ Ｐゴシック" charset="-128"/>
              </a:defRPr>
            </a:lvl4pPr>
            <a:lvl5pPr eaLnBrk="0" hangingPunct="0">
              <a:defRPr sz="2300">
                <a:solidFill>
                  <a:schemeClr val="tx1"/>
                </a:solidFill>
                <a:latin typeface="Arial" charset="0"/>
                <a:ea typeface="ＭＳ Ｐゴシック" charset="-128"/>
              </a:defRPr>
            </a:lvl5pPr>
            <a:lvl6pPr marL="432465" eaLnBrk="0" fontAlgn="base" hangingPunct="0">
              <a:spcBef>
                <a:spcPct val="0"/>
              </a:spcBef>
              <a:spcAft>
                <a:spcPct val="0"/>
              </a:spcAft>
              <a:defRPr sz="2300">
                <a:solidFill>
                  <a:schemeClr val="tx1"/>
                </a:solidFill>
                <a:latin typeface="Arial" charset="0"/>
                <a:ea typeface="ＭＳ Ｐゴシック" charset="-128"/>
              </a:defRPr>
            </a:lvl6pPr>
            <a:lvl7pPr marL="864931" eaLnBrk="0" fontAlgn="base" hangingPunct="0">
              <a:spcBef>
                <a:spcPct val="0"/>
              </a:spcBef>
              <a:spcAft>
                <a:spcPct val="0"/>
              </a:spcAft>
              <a:defRPr sz="2300">
                <a:solidFill>
                  <a:schemeClr val="tx1"/>
                </a:solidFill>
                <a:latin typeface="Arial" charset="0"/>
                <a:ea typeface="ＭＳ Ｐゴシック" charset="-128"/>
              </a:defRPr>
            </a:lvl7pPr>
            <a:lvl8pPr marL="1297396" eaLnBrk="0" fontAlgn="base" hangingPunct="0">
              <a:spcBef>
                <a:spcPct val="0"/>
              </a:spcBef>
              <a:spcAft>
                <a:spcPct val="0"/>
              </a:spcAft>
              <a:defRPr sz="2300">
                <a:solidFill>
                  <a:schemeClr val="tx1"/>
                </a:solidFill>
                <a:latin typeface="Arial" charset="0"/>
                <a:ea typeface="ＭＳ Ｐゴシック" charset="-128"/>
              </a:defRPr>
            </a:lvl8pPr>
            <a:lvl9pPr marL="1729862" eaLnBrk="0" fontAlgn="base" hangingPunct="0">
              <a:spcBef>
                <a:spcPct val="0"/>
              </a:spcBef>
              <a:spcAft>
                <a:spcPct val="0"/>
              </a:spcAft>
              <a:defRPr sz="2300">
                <a:solidFill>
                  <a:schemeClr val="tx1"/>
                </a:solidFill>
                <a:latin typeface="Arial" charset="0"/>
                <a:ea typeface="ＭＳ Ｐゴシック" charset="-128"/>
              </a:defRPr>
            </a:lvl9pPr>
          </a:lstStyle>
          <a:p>
            <a:pPr eaLnBrk="1" hangingPunct="1"/>
            <a:fld id="{A0AC3E04-01D4-4292-B58D-841A7809C33C}" type="slidenum">
              <a:rPr lang="en-US" sz="1200"/>
              <a:pPr eaLnBrk="1" hangingPunct="1"/>
              <a:t>31</a:t>
            </a:fld>
            <a:endParaRPr lang="en-US" sz="1200"/>
          </a:p>
        </p:txBody>
      </p:sp>
      <p:sp>
        <p:nvSpPr>
          <p:cNvPr id="217091" name="Rectangle 2"/>
          <p:cNvSpPr>
            <a:spLocks noGrp="1" noRot="1" noChangeAspect="1" noChangeArrowheads="1" noTextEdit="1"/>
          </p:cNvSpPr>
          <p:nvPr>
            <p:ph type="sldImg"/>
          </p:nvPr>
        </p:nvSpPr>
        <p:spPr>
          <a:ln/>
        </p:spPr>
      </p:sp>
      <p:sp>
        <p:nvSpPr>
          <p:cNvPr id="217092"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3EC1F9-F73F-4C79-B56F-2FBF44C0F3E7}" type="slidenum">
              <a:rPr lang="en-US" smtClean="0"/>
              <a:pPr/>
              <a:t>45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D9B4B5-8DE1-467D-9056-1BD80147B03A}" type="slidenum">
              <a:rPr lang="en-US"/>
              <a:pPr/>
              <a:t>58</a:t>
            </a:fld>
            <a:endParaRPr lang="en-US"/>
          </a:p>
        </p:txBody>
      </p:sp>
      <p:sp>
        <p:nvSpPr>
          <p:cNvPr id="559106" name="Rectangle 2"/>
          <p:cNvSpPr>
            <a:spLocks noGrp="1" noRot="1" noChangeAspect="1" noChangeArrowheads="1" noTextEdit="1"/>
          </p:cNvSpPr>
          <p:nvPr>
            <p:ph type="sldImg"/>
          </p:nvPr>
        </p:nvSpPr>
        <p:spPr>
          <a:ln/>
        </p:spPr>
      </p:sp>
      <p:sp>
        <p:nvSpPr>
          <p:cNvPr id="559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Add five new incoming links to your website this month</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    Double the traffic to your website within two months</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    Increase your </a:t>
            </a:r>
            <a:r>
              <a:rPr lang="en-US" sz="1200" u="sng" kern="1200" dirty="0" smtClean="0">
                <a:solidFill>
                  <a:schemeClr val="tx1"/>
                </a:solidFill>
                <a:latin typeface="+mn-lt"/>
                <a:ea typeface="+mn-ea"/>
                <a:cs typeface="+mn-cs"/>
                <a:hlinkClick r:id="rId3"/>
              </a:rPr>
              <a:t>opt-in mailing list</a:t>
            </a:r>
            <a:r>
              <a:rPr lang="en-US" sz="1200" kern="1200" dirty="0" smtClean="0">
                <a:solidFill>
                  <a:schemeClr val="tx1"/>
                </a:solidFill>
                <a:latin typeface="+mn-lt"/>
                <a:ea typeface="+mn-ea"/>
                <a:cs typeface="+mn-cs"/>
              </a:rPr>
              <a:t> by twenty five percent within three months</a:t>
            </a:r>
            <a:endParaRPr lang="en-US" dirty="0"/>
          </a:p>
        </p:txBody>
      </p:sp>
      <p:sp>
        <p:nvSpPr>
          <p:cNvPr id="4" name="Slide Number Placeholder 3"/>
          <p:cNvSpPr>
            <a:spLocks noGrp="1"/>
          </p:cNvSpPr>
          <p:nvPr>
            <p:ph type="sldNum" sz="quarter" idx="10"/>
          </p:nvPr>
        </p:nvSpPr>
        <p:spPr/>
        <p:txBody>
          <a:bodyPr/>
          <a:lstStyle/>
          <a:p>
            <a:fld id="{733EC1F9-F73F-4C79-B56F-2FBF44C0F3E7}" type="slidenum">
              <a:rPr lang="en-US" smtClean="0"/>
              <a:pPr/>
              <a:t>74</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Friends or followers on social networks</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    Sales of books and other products and services</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    Business contacts (peers, influencers, media, potential partners)</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    Weekly unique visitors and return visitors to your website and </a:t>
            </a:r>
            <a:r>
              <a:rPr lang="en-US" sz="1200" kern="1200" dirty="0" err="1" smtClean="0">
                <a:solidFill>
                  <a:schemeClr val="tx1"/>
                </a:solidFill>
                <a:latin typeface="+mn-lt"/>
                <a:ea typeface="+mn-ea"/>
                <a:cs typeface="+mn-cs"/>
              </a:rPr>
              <a:t>blog</a:t>
            </a:r>
            <a:r>
              <a:rPr lang="en-US" sz="1200" kern="1200" dirty="0" smtClean="0">
                <a:solidFill>
                  <a:schemeClr val="tx1"/>
                </a:solidFill>
                <a:latin typeface="+mn-lt"/>
                <a:ea typeface="+mn-ea"/>
                <a:cs typeface="+mn-cs"/>
              </a:rPr>
              <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    Subscribers to your </a:t>
            </a:r>
            <a:r>
              <a:rPr lang="en-US" sz="1200" u="sng" kern="1200" dirty="0" smtClean="0">
                <a:solidFill>
                  <a:schemeClr val="tx1"/>
                </a:solidFill>
                <a:latin typeface="+mn-lt"/>
                <a:ea typeface="+mn-ea"/>
                <a:cs typeface="+mn-cs"/>
                <a:hlinkClick r:id="rId3"/>
              </a:rPr>
              <a:t>mailing list and blog</a:t>
            </a:r>
            <a:r>
              <a:rPr lang="en-US" sz="1200" kern="1200" dirty="0" smtClean="0">
                <a:solidFill>
                  <a:schemeClr val="tx1"/>
                </a:solidFill>
                <a:latin typeface="+mn-lt"/>
                <a:ea typeface="+mn-ea"/>
                <a:cs typeface="+mn-cs"/>
              </a:rPr>
              <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    Visitors to your website and </a:t>
            </a:r>
            <a:r>
              <a:rPr lang="en-US" sz="1200" kern="1200" dirty="0" err="1" smtClean="0">
                <a:solidFill>
                  <a:schemeClr val="tx1"/>
                </a:solidFill>
                <a:latin typeface="+mn-lt"/>
                <a:ea typeface="+mn-ea"/>
                <a:cs typeface="+mn-cs"/>
              </a:rPr>
              <a:t>blog</a:t>
            </a:r>
            <a:r>
              <a:rPr lang="en-US" sz="1200" kern="1200" dirty="0" smtClean="0">
                <a:solidFill>
                  <a:schemeClr val="tx1"/>
                </a:solidFill>
                <a:latin typeface="+mn-lt"/>
                <a:ea typeface="+mn-ea"/>
                <a:cs typeface="+mn-cs"/>
              </a:rPr>
              <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    Inbound links to </a:t>
            </a:r>
            <a:r>
              <a:rPr lang="en-US" sz="1200" u="sng" kern="1200" dirty="0" smtClean="0">
                <a:solidFill>
                  <a:schemeClr val="tx1"/>
                </a:solidFill>
                <a:latin typeface="+mn-lt"/>
                <a:ea typeface="+mn-ea"/>
                <a:cs typeface="+mn-cs"/>
                <a:hlinkClick r:id="rId4"/>
              </a:rPr>
              <a:t>you website </a:t>
            </a:r>
            <a:r>
              <a:rPr lang="en-US" sz="1200" kern="1200" dirty="0" smtClean="0">
                <a:solidFill>
                  <a:schemeClr val="tx1"/>
                </a:solidFill>
                <a:latin typeface="+mn-lt"/>
                <a:ea typeface="+mn-ea"/>
                <a:cs typeface="+mn-cs"/>
              </a:rPr>
              <a:t>and </a:t>
            </a:r>
            <a:r>
              <a:rPr lang="en-US" sz="1200" kern="1200" dirty="0" err="1" smtClean="0">
                <a:solidFill>
                  <a:schemeClr val="tx1"/>
                </a:solidFill>
                <a:latin typeface="+mn-lt"/>
                <a:ea typeface="+mn-ea"/>
                <a:cs typeface="+mn-cs"/>
              </a:rPr>
              <a:t>blog</a:t>
            </a:r>
            <a:r>
              <a:rPr lang="en-US" dirty="0" smtClean="0"/>
              <a:t> </a:t>
            </a:r>
            <a:endParaRPr lang="en-US" dirty="0"/>
          </a:p>
        </p:txBody>
      </p:sp>
      <p:sp>
        <p:nvSpPr>
          <p:cNvPr id="4" name="Slide Number Placeholder 3"/>
          <p:cNvSpPr>
            <a:spLocks noGrp="1"/>
          </p:cNvSpPr>
          <p:nvPr>
            <p:ph type="sldNum" sz="quarter" idx="10"/>
          </p:nvPr>
        </p:nvSpPr>
        <p:spPr/>
        <p:txBody>
          <a:bodyPr/>
          <a:lstStyle/>
          <a:p>
            <a:fld id="{733EC1F9-F73F-4C79-B56F-2FBF44C0F3E7}" type="slidenum">
              <a:rPr lang="en-US" smtClean="0"/>
              <a:pPr/>
              <a:t>75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9" name="Rectangle 8"/>
          <p:cNvSpPr/>
          <p:nvPr/>
        </p:nvSpPr>
        <p:spPr>
          <a:xfrm>
            <a:off x="7848600" y="0"/>
            <a:ext cx="1295399" cy="6858000"/>
          </a:xfrm>
          <a:prstGeom prst="rect">
            <a:avLst/>
          </a:prstGeom>
          <a:gradFill>
            <a:gsLst>
              <a:gs pos="0">
                <a:schemeClr val="bg1">
                  <a:lumMod val="50000"/>
                  <a:alpha val="20000"/>
                </a:schemeClr>
              </a:gs>
              <a:gs pos="100000">
                <a:schemeClr val="bg1">
                  <a:lumMod val="85000"/>
                  <a:alpha val="20000"/>
                </a:schemeClr>
              </a:gs>
            </a:gsLst>
            <a:lin ang="21594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65760" y="2971800"/>
            <a:ext cx="5120640" cy="1709928"/>
          </a:xfrm>
        </p:spPr>
        <p:txBody>
          <a:bodyPr vert="horz" lIns="91440" tIns="45720" rIns="91440" bIns="45720" rtlCol="0" anchor="b" anchorCtr="0">
            <a:noAutofit/>
            <a:scene3d>
              <a:camera prst="orthographicFront"/>
              <a:lightRig rig="morning" dir="t">
                <a:rot lat="0" lon="0" rev="2400000"/>
              </a:lightRig>
            </a:scene3d>
            <a:sp3d extrusionH="63500" contourW="6350">
              <a:bevelT w="19050" h="50800" prst="softRound"/>
              <a:contourClr>
                <a:schemeClr val="bg1"/>
              </a:contourClr>
            </a:sp3d>
          </a:bodyPr>
          <a:lstStyle>
            <a:lvl1pPr algn="ctr" defTabSz="914400" rtl="0" eaLnBrk="1" latinLnBrk="0" hangingPunct="1">
              <a:spcBef>
                <a:spcPct val="0"/>
              </a:spcBef>
              <a:buNone/>
              <a:defRPr sz="4400" b="1" kern="1200" baseline="0">
                <a:solidFill>
                  <a:schemeClr val="tx2"/>
                </a:solidFill>
                <a:effectLst>
                  <a:innerShdw blurRad="63500" dist="50800" dir="5400000">
                    <a:schemeClr val="bg1">
                      <a:alpha val="50000"/>
                    </a:schemeClr>
                  </a:inn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65760" y="4956048"/>
            <a:ext cx="5111496" cy="1004048"/>
          </a:xfrm>
        </p:spPr>
        <p:txBody>
          <a:bodyPr vert="horz" lIns="91440" tIns="45720" rIns="91440" bIns="45720" rtlCol="0" anchor="t" anchorCtr="0">
            <a:normAutofit/>
            <a:scene3d>
              <a:camera prst="orthographicFront"/>
              <a:lightRig rig="threePt" dir="t"/>
            </a:scene3d>
            <a:sp3d>
              <a:contourClr>
                <a:schemeClr val="bg1"/>
              </a:contourClr>
            </a:sp3d>
          </a:bodyPr>
          <a:lstStyle>
            <a:lvl1pPr marL="0" indent="0" algn="ctr">
              <a:spcBef>
                <a:spcPct val="0"/>
              </a:spcBef>
              <a:buNone/>
              <a:defRPr sz="1500" b="1" kern="1200">
                <a:solidFill>
                  <a:schemeClr val="tx1">
                    <a:tint val="75000"/>
                  </a:schemeClr>
                </a:solidFill>
                <a:effectLst>
                  <a:outerShdw blurRad="50800" dist="12700" dir="2700000" algn="tl" rotWithShape="0">
                    <a:schemeClr val="bg1">
                      <a:alpha val="4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ctr" defTabSz="914400" rtl="0" eaLnBrk="1" latinLnBrk="0" hangingPunct="1">
              <a:lnSpc>
                <a:spcPct val="120000"/>
              </a:lnSpc>
              <a:spcBef>
                <a:spcPts val="2400"/>
              </a:spcBef>
              <a:buClr>
                <a:schemeClr val="tx2"/>
              </a:buClr>
              <a:buSzPct val="100000"/>
              <a:buFont typeface="Wingdings 2" pitchFamily="18" charset="2"/>
              <a:buNone/>
            </a:pPr>
            <a:r>
              <a:rPr lang="en-US" smtClean="0"/>
              <a:t>Click to edit Master subtitle style</a:t>
            </a:r>
            <a:endParaRPr/>
          </a:p>
        </p:txBody>
      </p:sp>
      <p:sp>
        <p:nvSpPr>
          <p:cNvPr id="4" name="Date Placeholder 3"/>
          <p:cNvSpPr>
            <a:spLocks noGrp="1"/>
          </p:cNvSpPr>
          <p:nvPr>
            <p:ph type="dt" sz="half" idx="10"/>
          </p:nvPr>
        </p:nvSpPr>
        <p:spPr/>
        <p:txBody>
          <a:bodyPr/>
          <a:lstStyle/>
          <a:p>
            <a:fld id="{3A93E7A7-3D01-44A1-955D-E703A75B2865}" type="datetimeFigureOut">
              <a:rPr lang="en-US" smtClean="0"/>
              <a:pPr/>
              <a:t>1/16/12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1E5694D-BA1D-4D64-9BBD-FC1A30CB85D0}" type="slidenum">
              <a:rPr lang="en-US" smtClean="0"/>
              <a:pPr/>
              <a:t>‹#›</a:t>
            </a:fld>
            <a:endParaRPr lang="en-US" dirty="0"/>
          </a:p>
        </p:txBody>
      </p:sp>
      <p:pic>
        <p:nvPicPr>
          <p:cNvPr id="10" name="Picture 9" descr="titleSlideBevel.png"/>
          <p:cNvPicPr>
            <a:picLocks noChangeAspect="1"/>
          </p:cNvPicPr>
          <p:nvPr/>
        </p:nvPicPr>
        <p:blipFill>
          <a:blip r:embed="rId2"/>
          <a:stretch>
            <a:fillRect/>
          </a:stretch>
        </p:blipFill>
        <p:spPr>
          <a:xfrm>
            <a:off x="361950" y="4760260"/>
            <a:ext cx="5120640" cy="1796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1000" y="188259"/>
            <a:ext cx="7071837" cy="901700"/>
          </a:xfrm>
        </p:spPr>
        <p:txBody>
          <a:bodyPr bIns="0" anchor="b">
            <a:noAutofit/>
          </a:bodyPr>
          <a:lstStyle>
            <a:lvl1pPr algn="l">
              <a:defRPr sz="3200" b="0"/>
            </a:lvl1pPr>
          </a:lstStyle>
          <a:p>
            <a:r>
              <a:rPr lang="en-US" smtClean="0"/>
              <a:t>Click to edit Master title style</a:t>
            </a:r>
            <a:endParaRPr/>
          </a:p>
        </p:txBody>
      </p:sp>
      <p:sp>
        <p:nvSpPr>
          <p:cNvPr id="3" name="Content Placeholder 2"/>
          <p:cNvSpPr>
            <a:spLocks noGrp="1"/>
          </p:cNvSpPr>
          <p:nvPr>
            <p:ph idx="1"/>
          </p:nvPr>
        </p:nvSpPr>
        <p:spPr>
          <a:xfrm>
            <a:off x="609600" y="2312988"/>
            <a:ext cx="6843713" cy="3813175"/>
          </a:xfrm>
        </p:spPr>
        <p:txBody>
          <a:bodyPr>
            <a:normAutofit/>
          </a:bodyPr>
          <a:lstStyle>
            <a:lvl1pPr>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66900" y="1103406"/>
            <a:ext cx="7085908" cy="841188"/>
          </a:xfrm>
        </p:spPr>
        <p:txBody>
          <a:bodyPr tIns="0" bIns="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93E7A7-3D01-44A1-955D-E703A75B2865}" type="datetimeFigureOut">
              <a:rPr lang="en-US" smtClean="0"/>
              <a:pPr/>
              <a:t>1/16/12</a:t>
            </a:fld>
            <a:endParaRPr lang="en-US" dirty="0"/>
          </a:p>
        </p:txBody>
      </p:sp>
      <p:sp>
        <p:nvSpPr>
          <p:cNvPr id="6" name="Footer Placeholder 5"/>
          <p:cNvSpPr>
            <a:spLocks noGrp="1"/>
          </p:cNvSpPr>
          <p:nvPr>
            <p:ph type="ftr" sz="quarter" idx="11"/>
          </p:nvPr>
        </p:nvSpPr>
        <p:spPr>
          <a:xfrm rot="16200000">
            <a:off x="5769819" y="3208338"/>
            <a:ext cx="51054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1E5694D-BA1D-4D64-9BBD-FC1A30CB85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1000" y="5096435"/>
            <a:ext cx="7072313" cy="566738"/>
          </a:xfrm>
        </p:spPr>
        <p:txBody>
          <a:bodyPr anchor="b"/>
          <a:lstStyle>
            <a:lvl1pPr algn="l">
              <a:defRPr sz="3200" b="0"/>
            </a:lvl1pPr>
          </a:lstStyle>
          <a:p>
            <a:r>
              <a:rPr lang="en-US" smtClean="0"/>
              <a:t>Click to edit Master title style</a:t>
            </a:r>
            <a:endParaRPr/>
          </a:p>
        </p:txBody>
      </p:sp>
      <p:sp>
        <p:nvSpPr>
          <p:cNvPr id="3" name="Picture Placeholder 2"/>
          <p:cNvSpPr>
            <a:spLocks noGrp="1"/>
          </p:cNvSpPr>
          <p:nvPr>
            <p:ph type="pic" idx="1"/>
          </p:nvPr>
        </p:nvSpPr>
        <p:spPr>
          <a:xfrm>
            <a:off x="484093" y="443753"/>
            <a:ext cx="6970059" cy="3977640"/>
          </a:xfrm>
          <a:noFill/>
          <a:ln>
            <a:noFill/>
          </a:ln>
          <a:scene3d>
            <a:camera prst="orthographicFront"/>
            <a:lightRig rig="balanced" dir="t"/>
          </a:scene3d>
          <a:sp3d extrusionH="63500">
            <a:bevelT w="38100" h="38100" prst="softRound"/>
            <a:contourClr>
              <a:schemeClr val="bg1"/>
            </a:contourClr>
          </a:sp3d>
        </p:spPr>
        <p:txBody>
          <a:bodyPr>
            <a:scene3d>
              <a:camera prst="orthographicFront"/>
              <a:lightRig rig="threePt" dir="t"/>
            </a:scene3d>
            <a:sp3d>
              <a:contourClr>
                <a:schemeClr val="bg1"/>
              </a:contourClr>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381000" y="5663173"/>
            <a:ext cx="7072313" cy="804862"/>
          </a:xfrm>
        </p:spPr>
        <p:txBody>
          <a:bodyPr lIns="109728">
            <a:normAutofit/>
          </a:bodyPr>
          <a:lstStyle>
            <a:lvl1pPr marL="0" indent="0">
              <a:spcBef>
                <a:spcPct val="0"/>
              </a:spcBef>
              <a:buNone/>
              <a:defRPr sz="15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93E7A7-3D01-44A1-955D-E703A75B2865}" type="datetimeFigureOut">
              <a:rPr lang="en-US" smtClean="0"/>
              <a:pPr/>
              <a:t>1/16/12</a:t>
            </a:fld>
            <a:endParaRPr lang="en-US" dirty="0"/>
          </a:p>
        </p:txBody>
      </p:sp>
      <p:sp>
        <p:nvSpPr>
          <p:cNvPr id="6" name="Footer Placeholder 5"/>
          <p:cNvSpPr>
            <a:spLocks noGrp="1"/>
          </p:cNvSpPr>
          <p:nvPr>
            <p:ph type="ftr" sz="quarter" idx="11"/>
          </p:nvPr>
        </p:nvSpPr>
        <p:spPr>
          <a:xfrm rot="16200000">
            <a:off x="5769819" y="3208338"/>
            <a:ext cx="51054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1E5694D-BA1D-4D64-9BBD-FC1A30CB85D0}"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3A93E7A7-3D01-44A1-955D-E703A75B2865}" type="datetimeFigureOut">
              <a:rPr lang="en-US" smtClean="0"/>
              <a:pPr/>
              <a:t>1/16/12</a:t>
            </a:fld>
            <a:endParaRPr lang="en-US" dirty="0"/>
          </a:p>
        </p:txBody>
      </p:sp>
      <p:sp>
        <p:nvSpPr>
          <p:cNvPr id="5" name="Footer Placeholder 4"/>
          <p:cNvSpPr>
            <a:spLocks noGrp="1"/>
          </p:cNvSpPr>
          <p:nvPr>
            <p:ph type="ftr" sz="quarter" idx="11"/>
          </p:nvPr>
        </p:nvSpPr>
        <p:spPr>
          <a:xfrm rot="16200000">
            <a:off x="5769819" y="3208338"/>
            <a:ext cx="51054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1E5694D-BA1D-4D64-9BBD-FC1A30CB85D0}"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24600" y="685800"/>
            <a:ext cx="1128713" cy="54403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381000" y="685800"/>
            <a:ext cx="5867400" cy="5440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3A93E7A7-3D01-44A1-955D-E703A75B2865}" type="datetimeFigureOut">
              <a:rPr lang="en-US" smtClean="0"/>
              <a:pPr/>
              <a:t>1/16/12</a:t>
            </a:fld>
            <a:endParaRPr lang="en-US" dirty="0"/>
          </a:p>
        </p:txBody>
      </p:sp>
      <p:sp>
        <p:nvSpPr>
          <p:cNvPr id="5" name="Footer Placeholder 4"/>
          <p:cNvSpPr>
            <a:spLocks noGrp="1"/>
          </p:cNvSpPr>
          <p:nvPr>
            <p:ph type="ftr" sz="quarter" idx="11"/>
          </p:nvPr>
        </p:nvSpPr>
        <p:spPr>
          <a:xfrm rot="16200000">
            <a:off x="5769819" y="3208338"/>
            <a:ext cx="51054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041341" y="6181538"/>
            <a:ext cx="806824" cy="365125"/>
          </a:xfrm>
        </p:spPr>
        <p:txBody>
          <a:bodyPr/>
          <a:lstStyle/>
          <a:p>
            <a:fld id="{31E5694D-BA1D-4D64-9BBD-FC1A30CB85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a:p>
        </p:txBody>
      </p:sp>
      <p:sp>
        <p:nvSpPr>
          <p:cNvPr id="3" name="Content Placeholder 2"/>
          <p:cNvSpPr>
            <a:spLocks noGrp="1"/>
          </p:cNvSpPr>
          <p:nvPr>
            <p:ph idx="1"/>
          </p:nvPr>
        </p:nvSpPr>
        <p:spPr/>
        <p:txBody>
          <a:bodyPr>
            <a:normAutofit/>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solidFill>
                  <a:schemeClr val="tx2">
                    <a:lumMod val="40000"/>
                    <a:lumOff val="60000"/>
                  </a:schemeClr>
                </a:solidFill>
              </a:defRPr>
            </a:lvl1pPr>
          </a:lstStyle>
          <a:p>
            <a:fld id="{3A93E7A7-3D01-44A1-955D-E703A75B2865}" type="datetimeFigureOut">
              <a:rPr lang="en-US" smtClean="0"/>
              <a:pPr/>
              <a:t>1/16/12</a:t>
            </a:fld>
            <a:endParaRPr lang="en-US" dirty="0"/>
          </a:p>
        </p:txBody>
      </p:sp>
      <p:sp>
        <p:nvSpPr>
          <p:cNvPr id="6" name="Slide Number Placeholder 5"/>
          <p:cNvSpPr>
            <a:spLocks noGrp="1"/>
          </p:cNvSpPr>
          <p:nvPr>
            <p:ph type="sldNum" sz="quarter" idx="12"/>
          </p:nvPr>
        </p:nvSpPr>
        <p:spPr/>
        <p:txBody>
          <a:bodyPr/>
          <a:lstStyle>
            <a:lvl1pPr>
              <a:defRPr>
                <a:solidFill>
                  <a:schemeClr val="tx2">
                    <a:lumMod val="40000"/>
                    <a:lumOff val="60000"/>
                  </a:schemeClr>
                </a:solidFill>
              </a:defRPr>
            </a:lvl1pPr>
          </a:lstStyle>
          <a:p>
            <a:fld id="{31E5694D-BA1D-4D64-9BBD-FC1A30CB85D0}" type="slidenum">
              <a:rPr lang="en-US" smtClean="0"/>
              <a:pPr/>
              <a:t>‹#›</a:t>
            </a:fld>
            <a:endParaRPr lang="en-US" dirty="0"/>
          </a:p>
        </p:txBody>
      </p:sp>
      <p:sp>
        <p:nvSpPr>
          <p:cNvPr id="8" name="Footer Placeholder 7"/>
          <p:cNvSpPr>
            <a:spLocks noGrp="1"/>
          </p:cNvSpPr>
          <p:nvPr>
            <p:ph type="ftr" sz="quarter" idx="11"/>
          </p:nvPr>
        </p:nvSpPr>
        <p:spPr>
          <a:xfrm rot="16200000">
            <a:off x="5769819" y="3208338"/>
            <a:ext cx="5105400" cy="365125"/>
          </a:xfrm>
          <a:prstGeom prst="rect">
            <a:avLst/>
          </a:prstGeom>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2971800"/>
            <a:ext cx="5122862" cy="1712259"/>
          </a:xfrm>
        </p:spPr>
        <p:txBody>
          <a:bodyPr anchor="b" anchorCtr="0">
            <a:noAutofit/>
            <a:scene3d>
              <a:camera prst="orthographicFront"/>
              <a:lightRig rig="morning" dir="t">
                <a:rot lat="0" lon="0" rev="2400000"/>
              </a:lightRig>
            </a:scene3d>
            <a:sp3d extrusionH="63500" contourW="6350">
              <a:bevelT w="19050" h="50800" prst="softRound"/>
              <a:contourClr>
                <a:schemeClr val="bg1"/>
              </a:contourClr>
            </a:sp3d>
          </a:bodyPr>
          <a:lstStyle>
            <a:lvl1pPr algn="ctr">
              <a:defRPr sz="4400" b="1" baseline="0">
                <a:solidFill>
                  <a:schemeClr val="tx2"/>
                </a:solidFill>
                <a:effectLst>
                  <a:innerShdw blurRad="63500" dist="50800" dir="5400000">
                    <a:schemeClr val="bg1">
                      <a:alpha val="50000"/>
                    </a:schemeClr>
                  </a:innerShdw>
                </a:effectLst>
              </a:defRPr>
            </a:lvl1pPr>
          </a:lstStyle>
          <a:p>
            <a:r>
              <a:rPr lang="en-US" smtClean="0"/>
              <a:t>Click to edit Master title style</a:t>
            </a:r>
            <a:endParaRPr/>
          </a:p>
        </p:txBody>
      </p:sp>
      <p:sp>
        <p:nvSpPr>
          <p:cNvPr id="3" name="Subtitle 2"/>
          <p:cNvSpPr>
            <a:spLocks noGrp="1"/>
          </p:cNvSpPr>
          <p:nvPr>
            <p:ph type="subTitle" idx="1"/>
          </p:nvPr>
        </p:nvSpPr>
        <p:spPr>
          <a:xfrm>
            <a:off x="363538" y="4953000"/>
            <a:ext cx="5113896" cy="1001000"/>
          </a:xfrm>
        </p:spPr>
        <p:txBody>
          <a:bodyPr vert="horz" lIns="91440" tIns="45720" rIns="91440" bIns="45720" rtlCol="0" anchor="t" anchorCtr="0">
            <a:normAutofit/>
            <a:scene3d>
              <a:camera prst="orthographicFront"/>
              <a:lightRig rig="threePt" dir="t"/>
            </a:scene3d>
            <a:sp3d>
              <a:contourClr>
                <a:schemeClr val="bg1"/>
              </a:contourClr>
            </a:sp3d>
          </a:bodyPr>
          <a:lstStyle>
            <a:lvl1pPr marL="0" indent="0" algn="ctr">
              <a:lnSpc>
                <a:spcPct val="120000"/>
              </a:lnSpc>
              <a:spcBef>
                <a:spcPct val="0"/>
              </a:spcBef>
              <a:buNone/>
              <a:defRPr sz="1500" b="1" kern="1200">
                <a:solidFill>
                  <a:schemeClr val="tx1">
                    <a:tint val="75000"/>
                  </a:schemeClr>
                </a:solidFill>
                <a:effectLst>
                  <a:outerShdw blurRad="50800" dist="12700" dir="2700000" algn="tl" rotWithShape="0">
                    <a:schemeClr val="bg1">
                      <a:alpha val="4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ctr" defTabSz="914400" rtl="0" eaLnBrk="1" latinLnBrk="0" hangingPunct="1">
              <a:spcBef>
                <a:spcPts val="2400"/>
              </a:spcBef>
              <a:buClr>
                <a:schemeClr val="tx2"/>
              </a:buClr>
              <a:buSzPct val="100000"/>
              <a:buFont typeface="Wingdings 2" pitchFamily="18" charset="2"/>
              <a:buNone/>
            </a:pPr>
            <a:r>
              <a:rPr lang="en-US" smtClean="0"/>
              <a:t>Click to edit Master subtitle style</a:t>
            </a:r>
            <a:endParaRPr/>
          </a:p>
        </p:txBody>
      </p:sp>
      <p:sp>
        <p:nvSpPr>
          <p:cNvPr id="4" name="Date Placeholder 3"/>
          <p:cNvSpPr>
            <a:spLocks noGrp="1"/>
          </p:cNvSpPr>
          <p:nvPr>
            <p:ph type="dt" sz="half" idx="10"/>
          </p:nvPr>
        </p:nvSpPr>
        <p:spPr>
          <a:xfrm>
            <a:off x="3429000" y="6356350"/>
            <a:ext cx="2133600" cy="365125"/>
          </a:xfrm>
        </p:spPr>
        <p:txBody>
          <a:bodyPr anchor="t" anchorCtr="0"/>
          <a:lstStyle>
            <a:lvl1pPr algn="r">
              <a:defRPr sz="1200">
                <a:solidFill>
                  <a:schemeClr val="tx1">
                    <a:lumMod val="50000"/>
                    <a:lumOff val="50000"/>
                  </a:schemeClr>
                </a:solidFill>
              </a:defRPr>
            </a:lvl1pPr>
          </a:lstStyle>
          <a:p>
            <a:fld id="{3A93E7A7-3D01-44A1-955D-E703A75B2865}" type="datetimeFigureOut">
              <a:rPr lang="en-US" smtClean="0"/>
              <a:pPr/>
              <a:t>1/16/12</a:t>
            </a:fld>
            <a:endParaRPr lang="en-US" dirty="0"/>
          </a:p>
        </p:txBody>
      </p:sp>
      <p:sp>
        <p:nvSpPr>
          <p:cNvPr id="5" name="Footer Placeholder 4"/>
          <p:cNvSpPr>
            <a:spLocks noGrp="1"/>
          </p:cNvSpPr>
          <p:nvPr>
            <p:ph type="ftr" sz="quarter" idx="11"/>
          </p:nvPr>
        </p:nvSpPr>
        <p:spPr>
          <a:xfrm>
            <a:off x="363538" y="6356350"/>
            <a:ext cx="2130552" cy="365125"/>
          </a:xfrm>
          <a:prstGeom prst="rect">
            <a:avLst/>
          </a:prstGeom>
        </p:spPr>
        <p:txBody>
          <a:bodyPr/>
          <a:lstStyle>
            <a:lvl1pPr algn="l">
              <a:defRPr sz="1200">
                <a:solidFill>
                  <a:schemeClr val="tx1">
                    <a:lumMod val="50000"/>
                    <a:lumOff val="50000"/>
                  </a:schemeClr>
                </a:solidFill>
              </a:defRPr>
            </a:lvl1pPr>
          </a:lstStyle>
          <a:p>
            <a:endParaRPr lang="en-US" dirty="0"/>
          </a:p>
        </p:txBody>
      </p:sp>
      <p:sp>
        <p:nvSpPr>
          <p:cNvPr id="8" name="Picture Placeholder 7"/>
          <p:cNvSpPr>
            <a:spLocks noGrp="1"/>
          </p:cNvSpPr>
          <p:nvPr>
            <p:ph type="pic" sz="quarter" idx="13"/>
          </p:nvPr>
        </p:nvSpPr>
        <p:spPr>
          <a:xfrm>
            <a:off x="6006353" y="9144"/>
            <a:ext cx="2743200" cy="6848856"/>
          </a:xfrm>
          <a:noFill/>
          <a:ln>
            <a:noFill/>
          </a:ln>
          <a:scene3d>
            <a:camera prst="orthographicFront"/>
            <a:lightRig rig="balanced" dir="t"/>
          </a:scene3d>
          <a:sp3d extrusionH="63500">
            <a:bevelT w="38100" h="38100" prst="softRound"/>
            <a:contourClr>
              <a:schemeClr val="bg1"/>
            </a:contourClr>
          </a:sp3d>
        </p:spPr>
        <p:txBody>
          <a:bodyPr vert="horz" lIns="91440" tIns="45720" rIns="91440" bIns="45720" rtlCol="0">
            <a:normAutofit/>
            <a:scene3d>
              <a:camera prst="orthographicFront"/>
              <a:lightRig rig="threePt" dir="t"/>
            </a:scene3d>
            <a:sp3d>
              <a:contourClr>
                <a:schemeClr val="bg1"/>
              </a:contourClr>
            </a:sp3d>
          </a:bodyPr>
          <a:lstStyle>
            <a:lvl1pPr marL="0" indent="0" algn="l" defTabSz="914400" rtl="0" eaLnBrk="1" latinLnBrk="0" hangingPunct="1">
              <a:spcBef>
                <a:spcPts val="2400"/>
              </a:spcBef>
              <a:buClr>
                <a:schemeClr val="tx2"/>
              </a:buClr>
              <a:buSzPct val="100000"/>
              <a:buFont typeface="Wingdings 2" pitchFamily="18" charset="2"/>
              <a:buNone/>
              <a:defRPr sz="32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1pPr>
          </a:lstStyle>
          <a:p>
            <a:r>
              <a:rPr lang="en-US" smtClean="0"/>
              <a:t>Click icon to add picture</a:t>
            </a:r>
            <a:endParaRPr/>
          </a:p>
        </p:txBody>
      </p:sp>
      <p:pic>
        <p:nvPicPr>
          <p:cNvPr id="9" name="Picture 8" descr="titleSlideBevel.png"/>
          <p:cNvPicPr>
            <a:picLocks noChangeAspect="1"/>
          </p:cNvPicPr>
          <p:nvPr/>
        </p:nvPicPr>
        <p:blipFill>
          <a:blip r:embed="rId2"/>
          <a:stretch>
            <a:fillRect/>
          </a:stretch>
        </p:blipFill>
        <p:spPr>
          <a:xfrm>
            <a:off x="361950" y="4760260"/>
            <a:ext cx="5120640" cy="17967"/>
          </a:xfrm>
          <a:prstGeom prst="rect">
            <a:avLst/>
          </a:prstGeom>
        </p:spPr>
      </p:pic>
      <p:sp>
        <p:nvSpPr>
          <p:cNvPr id="13" name="Slide Number Placeholder 5"/>
          <p:cNvSpPr>
            <a:spLocks noGrp="1"/>
          </p:cNvSpPr>
          <p:nvPr>
            <p:ph type="sldNum" sz="quarter" idx="12"/>
          </p:nvPr>
        </p:nvSpPr>
        <p:spPr>
          <a:xfrm>
            <a:off x="2590800" y="6356350"/>
            <a:ext cx="667871" cy="365125"/>
          </a:xfrm>
        </p:spPr>
        <p:txBody>
          <a:bodyPr vert="horz" lIns="45720" tIns="45720" rIns="45720" bIns="45720" rtlCol="0">
            <a:noAutofit/>
            <a:scene3d>
              <a:camera prst="orthographicFront"/>
              <a:lightRig rig="morning" dir="t">
                <a:rot lat="0" lon="0" rev="2400000"/>
              </a:lightRig>
            </a:scene3d>
            <a:sp3d extrusionH="6350">
              <a:bevelT w="6350" h="6350" prst="softRound"/>
              <a:contourClr>
                <a:schemeClr val="bg1"/>
              </a:contourClr>
            </a:sp3d>
          </a:bodyPr>
          <a:lstStyle>
            <a:lvl1pPr marL="282575" indent="-282575" algn="ctr" defTabSz="914400" rtl="0" eaLnBrk="1" latinLnBrk="0" hangingPunct="1">
              <a:spcBef>
                <a:spcPts val="2400"/>
              </a:spcBef>
              <a:buClr>
                <a:schemeClr val="tx2"/>
              </a:buClr>
              <a:buSzPct val="100000"/>
              <a:buFont typeface="Wingdings 2" pitchFamily="18" charset="2"/>
              <a:buNone/>
              <a:defRPr kumimoji="0" sz="1200" b="1" i="0" u="none" strike="noStrike" kern="1200" cap="none" spc="0" normalizeH="0" baseline="0">
                <a:ln>
                  <a:noFill/>
                </a:ln>
                <a:solidFill>
                  <a:schemeClr val="tx1">
                    <a:lumMod val="50000"/>
                    <a:lumOff val="50000"/>
                  </a:schemeClr>
                </a:solidFill>
                <a:effectLst>
                  <a:outerShdw blurRad="50800" dist="12700" dir="2700000" algn="tl" rotWithShape="0">
                    <a:schemeClr val="bg1">
                      <a:alpha val="40000"/>
                    </a:schemeClr>
                  </a:outerShdw>
                </a:effectLst>
                <a:uLnTx/>
                <a:uFillTx/>
                <a:latin typeface="+mn-lt"/>
                <a:ea typeface="+mn-ea"/>
                <a:cs typeface="+mn-cs"/>
              </a:defRPr>
            </a:lvl1pPr>
          </a:lstStyle>
          <a:p>
            <a:fld id="{31E5694D-BA1D-4D64-9BBD-FC1A30CB85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2590800" y="524435"/>
            <a:ext cx="4845424" cy="731838"/>
          </a:xfrm>
        </p:spPr>
        <p:txBody>
          <a:bodyPr>
            <a:noAutofit/>
          </a:bodyPr>
          <a:lstStyle>
            <a:lvl1pPr algn="ctr">
              <a:defRPr sz="3200"/>
            </a:lvl1pPr>
          </a:lstStyle>
          <a:p>
            <a:r>
              <a:rPr lang="en-US" smtClean="0"/>
              <a:t>Click to edit Master title style</a:t>
            </a:r>
            <a:endParaRPr/>
          </a:p>
        </p:txBody>
      </p:sp>
      <p:sp>
        <p:nvSpPr>
          <p:cNvPr id="3" name="Content Placeholder 2"/>
          <p:cNvSpPr>
            <a:spLocks noGrp="1"/>
          </p:cNvSpPr>
          <p:nvPr>
            <p:ph idx="1"/>
          </p:nvPr>
        </p:nvSpPr>
        <p:spPr>
          <a:xfrm>
            <a:off x="2590800" y="1600200"/>
            <a:ext cx="4845424" cy="4525963"/>
          </a:xfrm>
        </p:spPr>
        <p:txBody>
          <a:bodyPr>
            <a:normAutofit/>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solidFill>
                  <a:schemeClr val="tx2">
                    <a:lumMod val="40000"/>
                    <a:lumOff val="60000"/>
                  </a:schemeClr>
                </a:solidFill>
              </a:defRPr>
            </a:lvl1pPr>
          </a:lstStyle>
          <a:p>
            <a:fld id="{3A93E7A7-3D01-44A1-955D-E703A75B2865}" type="datetimeFigureOut">
              <a:rPr lang="en-US" smtClean="0"/>
              <a:pPr/>
              <a:t>1/16/12</a:t>
            </a:fld>
            <a:endParaRPr lang="en-US" dirty="0"/>
          </a:p>
        </p:txBody>
      </p:sp>
      <p:sp>
        <p:nvSpPr>
          <p:cNvPr id="6" name="Slide Number Placeholder 5"/>
          <p:cNvSpPr>
            <a:spLocks noGrp="1"/>
          </p:cNvSpPr>
          <p:nvPr>
            <p:ph type="sldNum" sz="quarter" idx="12"/>
          </p:nvPr>
        </p:nvSpPr>
        <p:spPr/>
        <p:txBody>
          <a:bodyPr/>
          <a:lstStyle>
            <a:lvl1pPr>
              <a:defRPr>
                <a:solidFill>
                  <a:schemeClr val="tx2">
                    <a:lumMod val="40000"/>
                    <a:lumOff val="60000"/>
                  </a:schemeClr>
                </a:solidFill>
              </a:defRPr>
            </a:lvl1pPr>
          </a:lstStyle>
          <a:p>
            <a:fld id="{31E5694D-BA1D-4D64-9BBD-FC1A30CB85D0}" type="slidenum">
              <a:rPr lang="en-US" smtClean="0"/>
              <a:pPr/>
              <a:t>‹#›</a:t>
            </a:fld>
            <a:endParaRPr lang="en-US" dirty="0"/>
          </a:p>
        </p:txBody>
      </p:sp>
      <p:sp>
        <p:nvSpPr>
          <p:cNvPr id="8" name="Footer Placeholder 7"/>
          <p:cNvSpPr>
            <a:spLocks noGrp="1"/>
          </p:cNvSpPr>
          <p:nvPr>
            <p:ph type="ftr" sz="quarter" idx="11"/>
          </p:nvPr>
        </p:nvSpPr>
        <p:spPr>
          <a:xfrm rot="16200000">
            <a:off x="5769819" y="3208338"/>
            <a:ext cx="5105400" cy="365125"/>
          </a:xfrm>
          <a:prstGeom prst="rect">
            <a:avLst/>
          </a:prstGeom>
        </p:spPr>
        <p:txBody>
          <a:bodyPr/>
          <a:lstStyle/>
          <a:p>
            <a:endParaRPr lang="en-US" dirty="0"/>
          </a:p>
        </p:txBody>
      </p:sp>
      <p:sp>
        <p:nvSpPr>
          <p:cNvPr id="9" name="Picture Placeholder 7"/>
          <p:cNvSpPr>
            <a:spLocks noGrp="1"/>
          </p:cNvSpPr>
          <p:nvPr>
            <p:ph type="pic" sz="quarter" idx="13"/>
          </p:nvPr>
        </p:nvSpPr>
        <p:spPr>
          <a:xfrm>
            <a:off x="0" y="9144"/>
            <a:ext cx="2379663" cy="6848856"/>
          </a:xfrm>
          <a:noFill/>
          <a:ln>
            <a:noFill/>
          </a:ln>
          <a:scene3d>
            <a:camera prst="orthographicFront"/>
            <a:lightRig rig="balanced" dir="t"/>
          </a:scene3d>
          <a:sp3d extrusionH="63500">
            <a:bevelT w="38100" h="38100" prst="softRound"/>
            <a:contourClr>
              <a:schemeClr val="bg1"/>
            </a:contourClr>
          </a:sp3d>
        </p:spPr>
        <p:txBody>
          <a:bodyPr vert="horz" lIns="91440" tIns="45720" rIns="91440" bIns="45720" rtlCol="0">
            <a:normAutofit/>
            <a:scene3d>
              <a:camera prst="orthographicFront"/>
              <a:lightRig rig="threePt" dir="t"/>
            </a:scene3d>
            <a:sp3d>
              <a:contourClr>
                <a:schemeClr val="bg1"/>
              </a:contourClr>
            </a:sp3d>
          </a:bodyPr>
          <a:lstStyle>
            <a:lvl1pPr marL="0" indent="0" algn="l" defTabSz="914400" rtl="0" eaLnBrk="1" latinLnBrk="0" hangingPunct="1">
              <a:spcBef>
                <a:spcPts val="2400"/>
              </a:spcBef>
              <a:buClr>
                <a:schemeClr val="tx2"/>
              </a:buClr>
              <a:buSzPct val="100000"/>
              <a:buFont typeface="Wingdings 2" pitchFamily="18" charset="2"/>
              <a:buNone/>
              <a:defRPr sz="32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1pPr>
          </a:lstStyle>
          <a:p>
            <a:r>
              <a:rPr lang="en-US" smtClean="0"/>
              <a:t>Click icon to add picture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2654300"/>
            <a:ext cx="7315200" cy="850900"/>
          </a:xfrm>
        </p:spPr>
        <p:txBody>
          <a:bodyPr anchor="b" anchorCtr="0">
            <a:normAutofit/>
          </a:bodyPr>
          <a:lstStyle>
            <a:lvl1pPr algn="ctr">
              <a:defRPr sz="4400" b="1" cap="none" baseline="0">
                <a:effectLst>
                  <a:innerShdw blurRad="63500" dist="50800" dir="5400000">
                    <a:schemeClr val="bg1">
                      <a:alpha val="50000"/>
                    </a:schemeClr>
                  </a:innerShdw>
                </a:effectLst>
              </a:defRPr>
            </a:lvl1pPr>
          </a:lstStyle>
          <a:p>
            <a:r>
              <a:rPr lang="en-US" smtClean="0"/>
              <a:t>Click to edit Master title style</a:t>
            </a:r>
            <a:endParaRPr/>
          </a:p>
        </p:txBody>
      </p:sp>
      <p:sp>
        <p:nvSpPr>
          <p:cNvPr id="3" name="Text Placeholder 2"/>
          <p:cNvSpPr>
            <a:spLocks noGrp="1"/>
          </p:cNvSpPr>
          <p:nvPr>
            <p:ph type="body" idx="1"/>
          </p:nvPr>
        </p:nvSpPr>
        <p:spPr>
          <a:xfrm>
            <a:off x="927099" y="3622344"/>
            <a:ext cx="7302501" cy="1105401"/>
          </a:xfrm>
        </p:spPr>
        <p:txBody>
          <a:bodyPr anchor="t" anchorCtr="0">
            <a:normAutofit/>
          </a:bodyPr>
          <a:lstStyle>
            <a:lvl1pPr marL="0" indent="0" algn="ctr">
              <a:spcBef>
                <a:spcPct val="0"/>
              </a:spcBef>
              <a:buNone/>
              <a:defRPr sz="1500" b="1">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a:xfrm>
            <a:off x="3429000" y="6356350"/>
            <a:ext cx="2133600" cy="365125"/>
          </a:xfrm>
        </p:spPr>
        <p:txBody>
          <a:bodyPr anchor="t" anchorCtr="0"/>
          <a:lstStyle>
            <a:lvl1pPr algn="r">
              <a:defRPr sz="1200">
                <a:solidFill>
                  <a:schemeClr val="tx1">
                    <a:lumMod val="50000"/>
                    <a:lumOff val="50000"/>
                  </a:schemeClr>
                </a:solidFill>
              </a:defRPr>
            </a:lvl1pPr>
          </a:lstStyle>
          <a:p>
            <a:fld id="{3A93E7A7-3D01-44A1-955D-E703A75B2865}" type="datetimeFigureOut">
              <a:rPr lang="en-US" smtClean="0"/>
              <a:pPr/>
              <a:t>1/16/12</a:t>
            </a:fld>
            <a:endParaRPr lang="en-US" dirty="0"/>
          </a:p>
        </p:txBody>
      </p:sp>
      <p:sp>
        <p:nvSpPr>
          <p:cNvPr id="8" name="Footer Placeholder 4"/>
          <p:cNvSpPr>
            <a:spLocks noGrp="1"/>
          </p:cNvSpPr>
          <p:nvPr>
            <p:ph type="ftr" sz="quarter" idx="11"/>
          </p:nvPr>
        </p:nvSpPr>
        <p:spPr>
          <a:xfrm>
            <a:off x="363538" y="6356350"/>
            <a:ext cx="2895600" cy="365125"/>
          </a:xfrm>
          <a:prstGeom prst="rect">
            <a:avLst/>
          </a:prstGeom>
        </p:spPr>
        <p:txBody>
          <a:bodyPr/>
          <a:lstStyle>
            <a:lvl1pPr algn="l">
              <a:defRPr sz="1200">
                <a:solidFill>
                  <a:schemeClr val="tx1">
                    <a:lumMod val="50000"/>
                    <a:lumOff val="50000"/>
                  </a:schemeClr>
                </a:solidFill>
              </a:defRPr>
            </a:lvl1pPr>
          </a:lstStyle>
          <a:p>
            <a:endParaRPr lang="en-US" dirty="0"/>
          </a:p>
        </p:txBody>
      </p:sp>
      <p:pic>
        <p:nvPicPr>
          <p:cNvPr id="9" name="Picture 8" descr="SectionHeader-Bevel.png"/>
          <p:cNvPicPr>
            <a:picLocks noChangeAspect="1"/>
          </p:cNvPicPr>
          <p:nvPr/>
        </p:nvPicPr>
        <p:blipFill>
          <a:blip r:embed="rId2"/>
          <a:stretch>
            <a:fillRect/>
          </a:stretch>
        </p:blipFill>
        <p:spPr>
          <a:xfrm>
            <a:off x="928048" y="3559792"/>
            <a:ext cx="7315200" cy="1799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a:p>
        </p:txBody>
      </p:sp>
      <p:sp>
        <p:nvSpPr>
          <p:cNvPr id="3" name="Content Placeholder 2"/>
          <p:cNvSpPr>
            <a:spLocks noGrp="1"/>
          </p:cNvSpPr>
          <p:nvPr>
            <p:ph sz="half" idx="1"/>
          </p:nvPr>
        </p:nvSpPr>
        <p:spPr>
          <a:xfrm>
            <a:off x="372035" y="1600200"/>
            <a:ext cx="3429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011706" y="1600200"/>
            <a:ext cx="3429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3A93E7A7-3D01-44A1-955D-E703A75B2865}" type="datetimeFigureOut">
              <a:rPr lang="en-US" smtClean="0"/>
              <a:pPr/>
              <a:t>1/16/12</a:t>
            </a:fld>
            <a:endParaRPr lang="en-US" dirty="0"/>
          </a:p>
        </p:txBody>
      </p:sp>
      <p:sp>
        <p:nvSpPr>
          <p:cNvPr id="6" name="Footer Placeholder 5"/>
          <p:cNvSpPr>
            <a:spLocks noGrp="1"/>
          </p:cNvSpPr>
          <p:nvPr>
            <p:ph type="ftr" sz="quarter" idx="11"/>
          </p:nvPr>
        </p:nvSpPr>
        <p:spPr>
          <a:xfrm rot="16200000">
            <a:off x="5769819" y="3208338"/>
            <a:ext cx="51054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1E5694D-BA1D-4D64-9BBD-FC1A30CB85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pic>
        <p:nvPicPr>
          <p:cNvPr id="10" name="Picture 9" descr="ComparisonBoxes.png"/>
          <p:cNvPicPr>
            <a:picLocks noChangeAspect="1"/>
          </p:cNvPicPr>
          <p:nvPr/>
        </p:nvPicPr>
        <p:blipFill>
          <a:blip r:embed="rId2"/>
          <a:srcRect l="4559" t="28431" r="57794" b="7647"/>
          <a:stretch>
            <a:fillRect/>
          </a:stretch>
        </p:blipFill>
        <p:spPr>
          <a:xfrm>
            <a:off x="363071" y="1949824"/>
            <a:ext cx="3474720" cy="4290753"/>
          </a:xfrm>
          <a:prstGeom prst="rect">
            <a:avLst/>
          </a:prstGeom>
        </p:spPr>
      </p:pic>
      <p:pic>
        <p:nvPicPr>
          <p:cNvPr id="11" name="Picture 10" descr="ComparisonBoxes.png"/>
          <p:cNvPicPr>
            <a:picLocks noChangeAspect="1"/>
          </p:cNvPicPr>
          <p:nvPr/>
        </p:nvPicPr>
        <p:blipFill>
          <a:blip r:embed="rId2"/>
          <a:srcRect l="4559" t="28431" r="57794" b="7647"/>
          <a:stretch>
            <a:fillRect/>
          </a:stretch>
        </p:blipFill>
        <p:spPr>
          <a:xfrm>
            <a:off x="3992880" y="1945341"/>
            <a:ext cx="3474720" cy="4290753"/>
          </a:xfrm>
          <a:prstGeom prst="rect">
            <a:avLst/>
          </a:prstGeom>
        </p:spPr>
      </p:pic>
      <p:sp>
        <p:nvSpPr>
          <p:cNvPr id="4" name="Content Placeholder 3"/>
          <p:cNvSpPr>
            <a:spLocks noGrp="1"/>
          </p:cNvSpPr>
          <p:nvPr>
            <p:ph sz="half" idx="2"/>
          </p:nvPr>
        </p:nvSpPr>
        <p:spPr>
          <a:xfrm>
            <a:off x="381000" y="1972236"/>
            <a:ext cx="3429000" cy="4174564"/>
          </a:xfrm>
          <a:prstGeom prst="roundRect">
            <a:avLst>
              <a:gd name="adj" fmla="val 4119"/>
            </a:avLst>
          </a:prstGeom>
          <a:noFill/>
          <a:effectLst/>
          <a:scene3d>
            <a:camera prst="orthographicFront"/>
            <a:lightRig rig="soft" dir="t"/>
          </a:scene3d>
          <a:sp3d>
            <a:extrusionClr>
              <a:schemeClr val="bg1"/>
            </a:extrusionClr>
            <a:contourClr>
              <a:schemeClr val="bg1">
                <a:lumMod val="65000"/>
              </a:schemeClr>
            </a:contourClr>
          </a:sp3d>
        </p:spPr>
        <p:txBody>
          <a:bodyPr tIns="91440" bIns="91440">
            <a:normAutofit/>
            <a:scene3d>
              <a:camera prst="orthographicFront"/>
              <a:lightRig rig="threePt" dir="t"/>
            </a:scene3d>
            <a:sp3d>
              <a:contourClr>
                <a:schemeClr val="bg1"/>
              </a:contourClr>
            </a:sp3d>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noAutofit/>
          </a:bodyPr>
          <a:lstStyle>
            <a:lvl1pPr algn="ctr">
              <a:defRPr/>
            </a:lvl1pPr>
          </a:lstStyle>
          <a:p>
            <a:r>
              <a:rPr lang="en-US" smtClean="0"/>
              <a:t>Click to edit Master title style</a:t>
            </a:r>
            <a:endParaRPr/>
          </a:p>
        </p:txBody>
      </p:sp>
      <p:sp>
        <p:nvSpPr>
          <p:cNvPr id="3" name="Text Placeholder 2"/>
          <p:cNvSpPr>
            <a:spLocks noGrp="1"/>
          </p:cNvSpPr>
          <p:nvPr>
            <p:ph type="body" idx="1"/>
          </p:nvPr>
        </p:nvSpPr>
        <p:spPr>
          <a:xfrm>
            <a:off x="372035" y="1237129"/>
            <a:ext cx="3429000" cy="698033"/>
          </a:xfrm>
        </p:spPr>
        <p:txBody>
          <a:bodyPr tIns="0" bIns="0" anchor="b">
            <a:normAutofit/>
          </a:bodyPr>
          <a:lstStyle>
            <a:lvl1pPr marL="0" indent="0" algn="ctr">
              <a:lnSpc>
                <a:spcPts val="2900"/>
              </a:lnSpc>
              <a:spcBef>
                <a:spcPct val="0"/>
              </a:spcBef>
              <a:buNone/>
              <a:defRPr sz="2600" b="1">
                <a:solidFill>
                  <a:schemeClr val="tx2">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011706" y="1237129"/>
            <a:ext cx="3429000" cy="698033"/>
          </a:xfrm>
        </p:spPr>
        <p:txBody>
          <a:bodyPr tIns="0" bIns="0" anchor="b">
            <a:normAutofit/>
          </a:bodyPr>
          <a:lstStyle>
            <a:lvl1pPr marL="0" indent="0" algn="ctr">
              <a:lnSpc>
                <a:spcPts val="2900"/>
              </a:lnSpc>
              <a:spcBef>
                <a:spcPct val="0"/>
              </a:spcBef>
              <a:buNone/>
              <a:defRPr sz="2600" b="1">
                <a:solidFill>
                  <a:schemeClr val="tx2">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011706" y="1972236"/>
            <a:ext cx="3429000" cy="4174564"/>
          </a:xfrm>
          <a:prstGeom prst="roundRect">
            <a:avLst>
              <a:gd name="adj" fmla="val 2941"/>
            </a:avLst>
          </a:prstGeom>
          <a:noFill/>
          <a:effectLst/>
          <a:scene3d>
            <a:camera prst="orthographicFront"/>
            <a:lightRig rig="soft" dir="t"/>
          </a:scene3d>
          <a:sp3d>
            <a:extrusionClr>
              <a:schemeClr val="bg1"/>
            </a:extrusionClr>
            <a:contourClr>
              <a:schemeClr val="bg1">
                <a:lumMod val="65000"/>
              </a:schemeClr>
            </a:contourClr>
          </a:sp3d>
        </p:spPr>
        <p:txBody>
          <a:bodyPr vert="horz" lIns="91440" tIns="91440" rIns="91440" bIns="91440" rtlCol="0">
            <a:normAutofit/>
            <a:scene3d>
              <a:camera prst="orthographicFront"/>
              <a:lightRig rig="threePt" dir="t"/>
            </a:scene3d>
            <a:sp3d>
              <a:contourClr>
                <a:schemeClr val="bg1"/>
              </a:contourClr>
            </a:sp3d>
          </a:bodyPr>
          <a:lstStyle>
            <a:lvl1pPr algn="l" defTabSz="914400" rtl="0" eaLnBrk="1" latinLnBrk="0" hangingPunct="1">
              <a:buSzPct val="100000"/>
              <a:buFont typeface="Wingdings 2" pitchFamily="18" charset="2"/>
              <a:buChar char=""/>
              <a:defRPr sz="24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1pPr>
            <a:lvl2pPr algn="l" defTabSz="914400" rtl="0" eaLnBrk="1" latinLnBrk="0" hangingPunct="1">
              <a:buSzPct val="100000"/>
              <a:buFont typeface="Wingdings 2" pitchFamily="18" charset="2"/>
              <a:buChar char=""/>
              <a:defRPr sz="20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2pPr>
            <a:lvl3pPr algn="l" defTabSz="914400" rtl="0" eaLnBrk="1" latinLnBrk="0" hangingPunct="1">
              <a:buSzPct val="100000"/>
              <a:buFont typeface="Wingdings 2" pitchFamily="18" charset="2"/>
              <a:buChar char=""/>
              <a:defRPr sz="18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3pPr>
            <a:lvl4pPr algn="l" defTabSz="914400" rtl="0" eaLnBrk="1" latinLnBrk="0" hangingPunct="1">
              <a:buSzPct val="100000"/>
              <a:buFont typeface="Wingdings 2" pitchFamily="18" charset="2"/>
              <a:buChar char=""/>
              <a:defRPr sz="16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4pPr>
            <a:lvl5pPr algn="l" defTabSz="914400" rtl="0" eaLnBrk="1" latinLnBrk="0" hangingPunct="1">
              <a:buSzPct val="100000"/>
              <a:buFont typeface="Wingdings 2" pitchFamily="18" charset="2"/>
              <a:buChar char=""/>
              <a:defRPr sz="16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3A93E7A7-3D01-44A1-955D-E703A75B2865}" type="datetimeFigureOut">
              <a:rPr lang="en-US" smtClean="0"/>
              <a:pPr/>
              <a:t>1/16/12</a:t>
            </a:fld>
            <a:endParaRPr lang="en-US" dirty="0"/>
          </a:p>
        </p:txBody>
      </p:sp>
      <p:sp>
        <p:nvSpPr>
          <p:cNvPr id="8" name="Footer Placeholder 7"/>
          <p:cNvSpPr>
            <a:spLocks noGrp="1"/>
          </p:cNvSpPr>
          <p:nvPr>
            <p:ph type="ftr" sz="quarter" idx="11"/>
          </p:nvPr>
        </p:nvSpPr>
        <p:spPr>
          <a:xfrm rot="16200000">
            <a:off x="5769819" y="3208338"/>
            <a:ext cx="51054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1E5694D-BA1D-4D64-9BBD-FC1A30CB85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3A93E7A7-3D01-44A1-955D-E703A75B2865}" type="datetimeFigureOut">
              <a:rPr lang="en-US" smtClean="0"/>
              <a:pPr/>
              <a:t>1/16/12</a:t>
            </a:fld>
            <a:endParaRPr lang="en-US" dirty="0"/>
          </a:p>
        </p:txBody>
      </p:sp>
      <p:sp>
        <p:nvSpPr>
          <p:cNvPr id="4" name="Footer Placeholder 3"/>
          <p:cNvSpPr>
            <a:spLocks noGrp="1"/>
          </p:cNvSpPr>
          <p:nvPr>
            <p:ph type="ftr" sz="quarter" idx="11"/>
          </p:nvPr>
        </p:nvSpPr>
        <p:spPr>
          <a:xfrm rot="16200000">
            <a:off x="5769819" y="3208338"/>
            <a:ext cx="51054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1E5694D-BA1D-4D64-9BBD-FC1A30CB85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93E7A7-3D01-44A1-955D-E703A75B2865}" type="datetimeFigureOut">
              <a:rPr lang="en-US" smtClean="0"/>
              <a:pPr/>
              <a:t>1/16/12</a:t>
            </a:fld>
            <a:endParaRPr lang="en-US" dirty="0"/>
          </a:p>
        </p:txBody>
      </p:sp>
      <p:sp>
        <p:nvSpPr>
          <p:cNvPr id="3" name="Footer Placeholder 2"/>
          <p:cNvSpPr>
            <a:spLocks noGrp="1"/>
          </p:cNvSpPr>
          <p:nvPr>
            <p:ph type="ftr" sz="quarter" idx="11"/>
          </p:nvPr>
        </p:nvSpPr>
        <p:spPr>
          <a:xfrm rot="16200000">
            <a:off x="5769819" y="3208338"/>
            <a:ext cx="51054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1E5694D-BA1D-4D64-9BBD-FC1A30CB85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9624" y="524435"/>
            <a:ext cx="7086600" cy="731838"/>
          </a:xfrm>
          <a:prstGeom prst="rect">
            <a:avLst/>
          </a:prstGeom>
        </p:spPr>
        <p:txBody>
          <a:bodyPr vert="horz" lIns="91440" tIns="45720" rIns="91440" bIns="45720" rtlCol="0" anchor="ctr">
            <a:noAutofit/>
            <a:scene3d>
              <a:camera prst="orthographicFront"/>
              <a:lightRig rig="morning" dir="t">
                <a:rot lat="0" lon="0" rev="2400000"/>
              </a:lightRig>
            </a:scene3d>
            <a:sp3d extrusionH="63500" contourW="6350">
              <a:bevelT w="19050" h="50800" prst="softRound"/>
              <a:contourClr>
                <a:schemeClr val="bg1"/>
              </a:contourClr>
            </a:sp3d>
          </a:bodyPr>
          <a:lstStyle/>
          <a:p>
            <a:r>
              <a:rPr lang="en-US" smtClean="0"/>
              <a:t>Click to edit Master title style</a:t>
            </a:r>
            <a:endParaRPr/>
          </a:p>
        </p:txBody>
      </p:sp>
      <p:sp>
        <p:nvSpPr>
          <p:cNvPr id="3" name="Text Placeholder 2"/>
          <p:cNvSpPr>
            <a:spLocks noGrp="1"/>
          </p:cNvSpPr>
          <p:nvPr>
            <p:ph type="body" idx="1"/>
          </p:nvPr>
        </p:nvSpPr>
        <p:spPr>
          <a:xfrm>
            <a:off x="349624" y="1600200"/>
            <a:ext cx="7086600" cy="4525963"/>
          </a:xfrm>
          <a:prstGeom prst="rect">
            <a:avLst/>
          </a:prstGeom>
        </p:spPr>
        <p:txBody>
          <a:bodyPr vert="horz" lIns="91440" tIns="45720" rIns="91440" bIns="45720" rtlCol="0">
            <a:normAutofit/>
            <a:scene3d>
              <a:camera prst="orthographicFront"/>
              <a:lightRig rig="threePt" dir="t"/>
            </a:scene3d>
            <a:sp3d>
              <a:contourClr>
                <a:schemeClr val="bg1"/>
              </a:contourClr>
            </a:sp3d>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rot="16200000">
            <a:off x="7562943" y="4694238"/>
            <a:ext cx="2133600" cy="365125"/>
          </a:xfrm>
          <a:prstGeom prst="rect">
            <a:avLst/>
          </a:prstGeom>
        </p:spPr>
        <p:txBody>
          <a:bodyPr vert="horz" lIns="45720" tIns="45720" rIns="45720" bIns="45720" rtlCol="0" anchor="ctr">
            <a:scene3d>
              <a:camera prst="orthographicFront"/>
              <a:lightRig rig="morning" dir="t">
                <a:rot lat="0" lon="0" rev="2400000"/>
              </a:lightRig>
            </a:scene3d>
            <a:sp3d extrusionH="6350">
              <a:bevelT w="6350" h="6350" prst="softRound"/>
              <a:contourClr>
                <a:schemeClr val="bg1"/>
              </a:contourClr>
            </a:sp3d>
          </a:bodyPr>
          <a:lstStyle>
            <a:lvl1pPr algn="l">
              <a:defRPr sz="1800">
                <a:solidFill>
                  <a:schemeClr val="tx2">
                    <a:lumMod val="40000"/>
                    <a:lumOff val="60000"/>
                  </a:schemeClr>
                </a:solidFill>
                <a:effectLst>
                  <a:outerShdw blurRad="50800" dist="12700" dir="2700000" algn="tl" rotWithShape="0">
                    <a:schemeClr val="bg1">
                      <a:alpha val="40000"/>
                    </a:schemeClr>
                  </a:outerShdw>
                </a:effectLst>
              </a:defRPr>
            </a:lvl1pPr>
          </a:lstStyle>
          <a:p>
            <a:fld id="{3A93E7A7-3D01-44A1-955D-E703A75B2865}" type="datetimeFigureOut">
              <a:rPr lang="en-US" smtClean="0"/>
              <a:pPr/>
              <a:t>1/16/12</a:t>
            </a:fld>
            <a:endParaRPr lang="en-US" dirty="0"/>
          </a:p>
        </p:txBody>
      </p:sp>
      <p:sp>
        <p:nvSpPr>
          <p:cNvPr id="6" name="Slide Number Placeholder 5"/>
          <p:cNvSpPr>
            <a:spLocks noGrp="1"/>
          </p:cNvSpPr>
          <p:nvPr>
            <p:ph type="sldNum" sz="quarter" idx="4"/>
          </p:nvPr>
        </p:nvSpPr>
        <p:spPr>
          <a:xfrm>
            <a:off x="8041341" y="6181538"/>
            <a:ext cx="806824" cy="365125"/>
          </a:xfrm>
          <a:prstGeom prst="rect">
            <a:avLst/>
          </a:prstGeom>
        </p:spPr>
        <p:txBody>
          <a:bodyPr vert="horz" lIns="45720" tIns="45720" rIns="45720" bIns="45720" rtlCol="0" anchor="ctr">
            <a:scene3d>
              <a:camera prst="orthographicFront"/>
              <a:lightRig rig="morning" dir="t">
                <a:rot lat="0" lon="0" rev="2400000"/>
              </a:lightRig>
            </a:scene3d>
            <a:sp3d extrusionH="6350">
              <a:bevelT w="6350" h="6350" prst="softRound"/>
              <a:contourClr>
                <a:schemeClr val="bg1"/>
              </a:contourClr>
            </a:sp3d>
          </a:bodyPr>
          <a:lstStyle>
            <a:lvl1pPr algn="r">
              <a:defRPr sz="4500">
                <a:solidFill>
                  <a:schemeClr val="tx2">
                    <a:lumMod val="40000"/>
                    <a:lumOff val="60000"/>
                  </a:schemeClr>
                </a:solidFill>
                <a:effectLst>
                  <a:outerShdw blurRad="50800" dist="12700" dir="2700000" algn="tl" rotWithShape="0">
                    <a:schemeClr val="bg1">
                      <a:alpha val="40000"/>
                    </a:schemeClr>
                  </a:outerShdw>
                </a:effectLst>
              </a:defRPr>
            </a:lvl1pPr>
          </a:lstStyle>
          <a:p>
            <a:fld id="{31E5694D-BA1D-4D64-9BBD-FC1A30CB85D0}" type="slidenum">
              <a:rPr lang="en-US" smtClean="0"/>
              <a:pPr/>
              <a:t>‹#›</a:t>
            </a:fld>
            <a:endParaRPr lang="en-US" dirty="0"/>
          </a:p>
        </p:txBody>
      </p:sp>
      <p:pic>
        <p:nvPicPr>
          <p:cNvPr id="7" name="Picture 6" descr="bevelDivider.png"/>
          <p:cNvPicPr>
            <a:picLocks noChangeAspect="1"/>
          </p:cNvPicPr>
          <p:nvPr/>
        </p:nvPicPr>
        <p:blipFill>
          <a:blip r:embed="rId15"/>
          <a:stretch>
            <a:fillRect/>
          </a:stretch>
        </p:blipFill>
        <p:spPr>
          <a:xfrm>
            <a:off x="7772400" y="0"/>
            <a:ext cx="107156" cy="6858000"/>
          </a:xfrm>
          <a:prstGeom prst="rect">
            <a:avLst/>
          </a:prstGeom>
        </p:spPr>
      </p:pic>
      <p:sp>
        <p:nvSpPr>
          <p:cNvPr id="9" name="Footer Placeholder 7"/>
          <p:cNvSpPr>
            <a:spLocks noGrp="1"/>
          </p:cNvSpPr>
          <p:nvPr>
            <p:ph type="ftr" sz="quarter" idx="3"/>
          </p:nvPr>
        </p:nvSpPr>
        <p:spPr>
          <a:xfrm rot="16200000">
            <a:off x="5769819" y="3208338"/>
            <a:ext cx="5105400" cy="365125"/>
          </a:xfrm>
          <a:prstGeom prst="rect">
            <a:avLst/>
          </a:prstGeom>
        </p:spPr>
        <p:txBody>
          <a:bodyPr vert="horz" lIns="45720" tIns="45720" rIns="45720" bIns="45720" rtlCol="0">
            <a:noAutofit/>
            <a:scene3d>
              <a:camera prst="orthographicFront"/>
              <a:lightRig rig="morning" dir="t">
                <a:rot lat="0" lon="0" rev="2400000"/>
              </a:lightRig>
            </a:scene3d>
            <a:sp3d extrusionH="6350">
              <a:bevelT w="6350" h="6350" prst="softRound"/>
              <a:contourClr>
                <a:schemeClr val="bg1"/>
              </a:contourClr>
            </a:sp3d>
          </a:bodyPr>
          <a:lstStyle>
            <a:lvl1pPr marL="282575" indent="-282575" algn="l" defTabSz="914400" rtl="0" eaLnBrk="1" latinLnBrk="0" hangingPunct="1">
              <a:spcBef>
                <a:spcPts val="2400"/>
              </a:spcBef>
              <a:buClr>
                <a:schemeClr val="tx2"/>
              </a:buClr>
              <a:buSzPct val="100000"/>
              <a:buFont typeface="Wingdings 2" pitchFamily="18" charset="2"/>
              <a:buNone/>
              <a:defRPr kumimoji="0" sz="2200" b="1" i="0" u="none" strike="noStrike" kern="1200" cap="none" spc="0" normalizeH="0" baseline="0">
                <a:ln>
                  <a:noFill/>
                </a:ln>
                <a:solidFill>
                  <a:schemeClr val="tx2">
                    <a:lumMod val="60000"/>
                    <a:lumOff val="40000"/>
                  </a:schemeClr>
                </a:solidFill>
                <a:effectLst>
                  <a:outerShdw blurRad="50800" dist="12700" dir="2700000" algn="tl" rotWithShape="0">
                    <a:schemeClr val="bg1">
                      <a:alpha val="40000"/>
                    </a:schemeClr>
                  </a:outerShdw>
                </a:effectLst>
                <a:uLnTx/>
                <a:uFillTx/>
                <a:latin typeface="+mn-lt"/>
                <a:ea typeface="+mn-ea"/>
                <a:cs typeface="+mn-cs"/>
              </a:defRPr>
            </a:lvl1pPr>
          </a:lstStyle>
          <a:p>
            <a:endParaRPr lang="en-US" dirty="0"/>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 r:id="rId12"/>
    <p:sldLayoutId r:id="rId13"/>
  </p:sldLayoutIdLst>
  <p:txStyles>
    <p:titleStyle>
      <a:lvl1pPr algn="l" defTabSz="914400" rtl="0" eaLnBrk="1" latinLnBrk="0" hangingPunct="1">
        <a:spcBef>
          <a:spcPct val="0"/>
        </a:spcBef>
        <a:buNone/>
        <a:defRPr sz="4600" kern="1200">
          <a:solidFill>
            <a:schemeClr val="tx2"/>
          </a:solidFill>
          <a:effectLst>
            <a:innerShdw blurRad="63500" dist="50800" dir="5400000">
              <a:schemeClr val="bg1">
                <a:alpha val="50000"/>
              </a:schemeClr>
            </a:innerShdw>
          </a:effectLst>
          <a:latin typeface="+mj-lt"/>
          <a:ea typeface="+mj-ea"/>
          <a:cs typeface="+mj-cs"/>
        </a:defRPr>
      </a:lvl1pPr>
    </p:titleStyle>
    <p:bodyStyle>
      <a:lvl1pPr marL="282575" indent="-282575" algn="l" defTabSz="914400" rtl="0" eaLnBrk="1" latinLnBrk="0" hangingPunct="1">
        <a:spcBef>
          <a:spcPts val="2400"/>
        </a:spcBef>
        <a:buClr>
          <a:schemeClr val="tx2"/>
        </a:buClr>
        <a:buSzPct val="100000"/>
        <a:buFont typeface="Wingdings 2" pitchFamily="18" charset="2"/>
        <a:buChar char=""/>
        <a:defRPr sz="26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1pPr>
      <a:lvl2pPr marL="577850" indent="-295275" algn="l" defTabSz="914400" rtl="0" eaLnBrk="1" latinLnBrk="0" hangingPunct="1">
        <a:spcBef>
          <a:spcPts val="600"/>
        </a:spcBef>
        <a:buClr>
          <a:schemeClr val="tx2">
            <a:lumMod val="60000"/>
            <a:lumOff val="40000"/>
          </a:schemeClr>
        </a:buClr>
        <a:buSzPct val="100000"/>
        <a:buFont typeface="Wingdings 2" pitchFamily="18" charset="2"/>
        <a:buChar char=""/>
        <a:defRPr sz="24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2pPr>
      <a:lvl3pPr marL="860425" indent="-282575" algn="l" defTabSz="914400" rtl="0" eaLnBrk="1" latinLnBrk="0" hangingPunct="1">
        <a:spcBef>
          <a:spcPts val="600"/>
        </a:spcBef>
        <a:buClr>
          <a:schemeClr val="tx2"/>
        </a:buClr>
        <a:buSzPct val="100000"/>
        <a:buFont typeface="Wingdings 2" pitchFamily="18" charset="2"/>
        <a:buChar char=""/>
        <a:defRPr sz="22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3pPr>
      <a:lvl4pPr marL="1143000" indent="-282575" algn="l" defTabSz="914400" rtl="0" eaLnBrk="1" latinLnBrk="0" hangingPunct="1">
        <a:spcBef>
          <a:spcPts val="600"/>
        </a:spcBef>
        <a:buClr>
          <a:schemeClr val="tx2">
            <a:lumMod val="60000"/>
            <a:lumOff val="40000"/>
          </a:schemeClr>
        </a:buClr>
        <a:buSzPct val="100000"/>
        <a:buFont typeface="Wingdings 2" pitchFamily="18" charset="2"/>
        <a:buChar char=""/>
        <a:defRPr sz="20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4pPr>
      <a:lvl5pPr marL="1425575" indent="-282575" algn="l" defTabSz="914400" rtl="0" eaLnBrk="1" latinLnBrk="0" hangingPunct="1">
        <a:spcBef>
          <a:spcPts val="600"/>
        </a:spcBef>
        <a:buClr>
          <a:schemeClr val="tx2"/>
        </a:buClr>
        <a:buSzPct val="100000"/>
        <a:buFont typeface="Wingdings 2" pitchFamily="18" charset="2"/>
        <a:buChar char=""/>
        <a:defRPr sz="18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0.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1.jpe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lakewood.cc/" TargetMode="Externa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hyperlink" Target="http://www.internetevangelismday.com/" TargetMode="External"/><Relationship Id="rId4" Type="http://schemas.openxmlformats.org/officeDocument/2006/relationships/hyperlink" Target="http://www.webevangelism.com/" TargetMode="External"/><Relationship Id="rId5" Type="http://schemas.openxmlformats.org/officeDocument/2006/relationships/hyperlink" Target="http://www.fishthe.net/" TargetMode="External"/><Relationship Id="rId6" Type="http://schemas.openxmlformats.org/officeDocument/2006/relationships/hyperlink" Target="http://www.churchmarketingsucks.com/" TargetMode="External"/><Relationship Id="rId1" Type="http://schemas.openxmlformats.org/officeDocument/2006/relationships/slideLayout" Target="../slideLayouts/slideLayout2.xml"/><Relationship Id="rId2" Type="http://schemas.openxmlformats.org/officeDocument/2006/relationships/hyperlink" Target="http://blog.ourchurch.com/" TargetMode="Externa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365760" y="3547872"/>
            <a:ext cx="6797040" cy="1709928"/>
          </a:xfrm>
        </p:spPr>
        <p:txBody>
          <a:bodyPr/>
          <a:lstStyle/>
          <a:p>
            <a:r>
              <a:rPr lang="en-US" dirty="0" smtClean="0"/>
              <a:t>Social Ministry Tactics to Help Your Ministry</a:t>
            </a:r>
            <a:endParaRPr lang="en-US" dirty="0"/>
          </a:p>
        </p:txBody>
      </p:sp>
      <p:sp>
        <p:nvSpPr>
          <p:cNvPr id="3" name="Subtitle 2"/>
          <p:cNvSpPr>
            <a:spLocks noGrp="1"/>
          </p:cNvSpPr>
          <p:nvPr>
            <p:ph type="subTitle" idx="1"/>
          </p:nvPr>
        </p:nvSpPr>
        <p:spPr>
          <a:xfrm>
            <a:off x="365760" y="5396752"/>
            <a:ext cx="5111496" cy="1004048"/>
          </a:xfrm>
        </p:spPr>
        <p:txBody>
          <a:bodyPr/>
          <a:lstStyle/>
          <a:p>
            <a:r>
              <a:rPr lang="en-US" dirty="0" smtClean="0"/>
              <a:t>Robert Henley, M.A., MCSE, MCT</a:t>
            </a:r>
            <a:br>
              <a:rPr lang="en-US" dirty="0" smtClean="0"/>
            </a:br>
            <a:r>
              <a:rPr lang="en-US" dirty="0" smtClean="0"/>
              <a:t>Communication, Technology and Interactive Ministries</a:t>
            </a:r>
            <a:endParaRPr lang="en-US" dirty="0"/>
          </a:p>
        </p:txBody>
      </p:sp>
      <p:pic>
        <p:nvPicPr>
          <p:cNvPr id="8" name="Picture 7" descr="social-media.png"/>
          <p:cNvPicPr>
            <a:picLocks noChangeAspect="1"/>
          </p:cNvPicPr>
          <p:nvPr/>
        </p:nvPicPr>
        <p:blipFill>
          <a:blip r:embed="rId3"/>
          <a:stretch>
            <a:fillRect/>
          </a:stretch>
        </p:blipFill>
        <p:spPr>
          <a:xfrm>
            <a:off x="680512" y="609600"/>
            <a:ext cx="6482288" cy="25908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Kristi’s Story</a:t>
            </a:r>
            <a:endParaRPr lang="en-US" dirty="0"/>
          </a:p>
        </p:txBody>
      </p:sp>
      <p:sp>
        <p:nvSpPr>
          <p:cNvPr id="3" name="Content Placeholder 2"/>
          <p:cNvSpPr>
            <a:spLocks noGrp="1"/>
          </p:cNvSpPr>
          <p:nvPr>
            <p:ph idx="1"/>
          </p:nvPr>
        </p:nvSpPr>
        <p:spPr/>
        <p:txBody>
          <a:bodyPr/>
          <a:lstStyle/>
          <a:p>
            <a:endParaRPr lang="en-US"/>
          </a:p>
        </p:txBody>
      </p:sp>
      <p:pic>
        <p:nvPicPr>
          <p:cNvPr id="4" name="Picture 2" descr="200151782-001"/>
          <p:cNvPicPr>
            <a:picLocks noChangeAspect="1" noChangeArrowheads="1"/>
          </p:cNvPicPr>
          <p:nvPr/>
        </p:nvPicPr>
        <p:blipFill>
          <a:blip r:embed="rId3">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0" y="0"/>
            <a:ext cx="9144000" cy="68580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pic>
      <p:sp>
        <p:nvSpPr>
          <p:cNvPr id="5" name="TextBox 4"/>
          <p:cNvSpPr txBox="1"/>
          <p:nvPr/>
        </p:nvSpPr>
        <p:spPr>
          <a:xfrm>
            <a:off x="3200400" y="5410200"/>
            <a:ext cx="3025508" cy="707886"/>
          </a:xfrm>
          <a:prstGeom prst="rect">
            <a:avLst/>
          </a:prstGeom>
          <a:noFill/>
        </p:spPr>
        <p:txBody>
          <a:bodyPr wrap="none" rtlCol="0">
            <a:spAutoFit/>
          </a:bodyPr>
          <a:lstStyle/>
          <a:p>
            <a:r>
              <a:rPr lang="en-US" sz="4000" dirty="0" smtClean="0"/>
              <a:t>Kristi’s Story</a:t>
            </a:r>
            <a:endParaRPr lang="en-US" sz="40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12036628"/>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Wintley</a:t>
            </a:r>
            <a:r>
              <a:rPr lang="en-US" dirty="0" smtClean="0"/>
              <a:t> Phipps on YouTube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2300884" y="1600200"/>
            <a:ext cx="3183332" cy="4525963"/>
          </a:xfrm>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795947561"/>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Our Mission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26506419"/>
      </p:ext>
    </p:extLst>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800" i="1" dirty="0">
                <a:effectLst>
                  <a:outerShdw blurRad="38100" dist="38100" dir="2700000" algn="tl">
                    <a:srgbClr val="C0C0C0"/>
                  </a:outerShdw>
                </a:effectLst>
              </a:rPr>
              <a:t>Again, the kingdom of heaven is like a</a:t>
            </a:r>
            <a:r>
              <a:rPr lang="en-US" sz="2800" b="1" i="1" dirty="0">
                <a:effectLst>
                  <a:outerShdw blurRad="38100" dist="38100" dir="2700000" algn="tl">
                    <a:srgbClr val="C0C0C0"/>
                  </a:outerShdw>
                </a:effectLst>
              </a:rPr>
              <a:t> net</a:t>
            </a:r>
            <a:r>
              <a:rPr lang="en-US" sz="2800" i="1" dirty="0">
                <a:effectLst>
                  <a:outerShdw blurRad="38100" dist="38100" dir="2700000" algn="tl">
                    <a:srgbClr val="C0C0C0"/>
                  </a:outerShdw>
                </a:effectLst>
              </a:rPr>
              <a:t> that was cast into the sea and gathered some of every kind. Matt. 13:47</a:t>
            </a:r>
            <a:endParaRPr lang="en-US" sz="2800" dirty="0">
              <a:effectLst>
                <a:outerShdw blurRad="38100" dist="38100" dir="2700000" algn="tl">
                  <a:srgbClr val="C0C0C0"/>
                </a:outerShdw>
              </a:effectLst>
            </a:endParaRP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06433112"/>
      </p:ext>
    </p:extLst>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838200"/>
            <a:ext cx="6477000" cy="4525962"/>
          </a:xfrm>
        </p:spPr>
        <p:txBody>
          <a:bodyPr>
            <a:normAutofit/>
          </a:bodyPr>
          <a:lstStyle/>
          <a:p>
            <a:pPr>
              <a:buNone/>
            </a:pPr>
            <a:r>
              <a:rPr lang="en-US" sz="4000" dirty="0" smtClean="0">
                <a:solidFill>
                  <a:schemeClr val="tx1"/>
                </a:solidFill>
              </a:rPr>
              <a:t>  </a:t>
            </a:r>
            <a:r>
              <a:rPr lang="en-US" sz="3000" dirty="0" smtClean="0"/>
              <a:t>Let the workers for God manifest tact and talent, and originate devices by which to communicate light to those who are near and to those who are afar off. </a:t>
            </a:r>
            <a:br>
              <a:rPr lang="en-US" sz="3000" dirty="0" smtClean="0"/>
            </a:br>
            <a:r>
              <a:rPr lang="en-US" sz="3000" i="1" dirty="0" smtClean="0"/>
              <a:t>The Voice in Speech and Song 282 </a:t>
            </a:r>
          </a:p>
          <a:p>
            <a:pPr>
              <a:buNone/>
            </a:pPr>
            <a:endParaRPr lang="en-US" sz="4000" dirty="0">
              <a:solidFill>
                <a:schemeClr val="tx1"/>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48767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pPr marL="0" indent="0">
              <a:buNone/>
            </a:pPr>
            <a:r>
              <a:rPr lang="en-US" dirty="0" smtClean="0"/>
              <a:t>“You and I are the first generation to hold the technology to reach every person with the gospel and to accomplish the task of the Great Commission. “ </a:t>
            </a:r>
            <a:r>
              <a:rPr lang="en-US" i="1" dirty="0" smtClean="0"/>
              <a:t>Walt Wilson, founder and chairperson of Global Media Outreach</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63273327"/>
      </p:ext>
    </p:extLst>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Current Internet Evangelism Strategies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37096907"/>
      </p:ext>
    </p:extLst>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99 to 1 Problem</a:t>
            </a:r>
            <a:endParaRPr lang="en-US" dirty="0"/>
          </a:p>
        </p:txBody>
      </p:sp>
      <p:sp>
        <p:nvSpPr>
          <p:cNvPr id="5" name="Content Placeholder 4"/>
          <p:cNvSpPr>
            <a:spLocks noGrp="1"/>
          </p:cNvSpPr>
          <p:nvPr>
            <p:ph idx="1"/>
          </p:nvPr>
        </p:nvSpPr>
        <p:spPr/>
        <p:txBody>
          <a:bodyPr/>
          <a:lstStyle/>
          <a:p>
            <a:r>
              <a:rPr lang="en-US" dirty="0" smtClean="0"/>
              <a:t>99 percent of Christian websites are created for other Christians.</a:t>
            </a:r>
          </a:p>
          <a:p>
            <a:r>
              <a:rPr lang="en-US" dirty="0" smtClean="0"/>
              <a:t>1percent of Christian websites are designed to evangelize the lost</a:t>
            </a:r>
          </a:p>
          <a:p>
            <a:pPr marL="0" indent="0">
              <a:buNone/>
            </a:pPr>
            <a:r>
              <a:rPr lang="en-US" i="1" dirty="0" smtClean="0"/>
              <a:t>Tony </a:t>
            </a:r>
            <a:r>
              <a:rPr lang="en-US" i="1" dirty="0" err="1" smtClean="0"/>
              <a:t>Wittaker</a:t>
            </a:r>
            <a:r>
              <a:rPr lang="en-US" i="1" dirty="0" smtClean="0"/>
              <a:t>, Web Evangelism Guide, 2007 http://www.webevangelism.com</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441452"/>
      </p:ext>
    </p:extLst>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4" descr="200157103-001"/>
          <p:cNvPicPr>
            <a:picLocks noChangeAspect="1" noChangeArrowheads="1"/>
          </p:cNvPicPr>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0" y="0"/>
            <a:ext cx="9144000" cy="68580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pic>
      <p:sp>
        <p:nvSpPr>
          <p:cNvPr id="5" name="Rectangle 5"/>
          <p:cNvSpPr>
            <a:spLocks noChangeArrowheads="1"/>
          </p:cNvSpPr>
          <p:nvPr/>
        </p:nvSpPr>
        <p:spPr bwMode="auto">
          <a:xfrm>
            <a:off x="152400" y="381000"/>
            <a:ext cx="5791200" cy="1143000"/>
          </a:xfrm>
          <a:prstGeom prst="rect">
            <a:avLst/>
          </a:prstGeom>
          <a:solidFill>
            <a:schemeClr val="bg1">
              <a:alpha val="20000"/>
            </a:schemeClr>
          </a:solidFill>
          <a:ln>
            <a:noFill/>
          </a:ln>
          <a:extLs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nchor="ctr"/>
          <a:lstStyle/>
          <a:p>
            <a:pPr algn="ctr"/>
            <a:r>
              <a:rPr lang="en-US" sz="4400" dirty="0">
                <a:solidFill>
                  <a:schemeClr val="tx2"/>
                </a:solidFill>
              </a:rPr>
              <a:t>Differentiate or Die</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66017425"/>
      </p:ext>
    </p:extLst>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1143000"/>
            <a:ext cx="7086600" cy="4525963"/>
          </a:xfrm>
        </p:spPr>
        <p:txBody>
          <a:bodyPr>
            <a:normAutofit/>
          </a:bodyPr>
          <a:lstStyle/>
          <a:p>
            <a:pPr>
              <a:buNone/>
            </a:pPr>
            <a:r>
              <a:rPr lang="en-US" sz="3000" dirty="0" smtClean="0"/>
              <a:t>   "Thousands of churches are not walking through the unprecedented number of open doors social networking has provided them...To not be proactive in wireless communications today is to not be communicating” </a:t>
            </a:r>
            <a:br>
              <a:rPr lang="en-US" sz="3000" dirty="0" smtClean="0"/>
            </a:br>
            <a:r>
              <a:rPr lang="en-US" sz="3000" i="1" dirty="0" smtClean="0"/>
              <a:t>Bob Hutchins, Owner of </a:t>
            </a:r>
            <a:r>
              <a:rPr lang="en-US" sz="3000" i="1" dirty="0" err="1" smtClean="0"/>
              <a:t>BuzzPlant</a:t>
            </a:r>
            <a:endParaRPr lang="en-US" sz="3600" dirty="0" smtClean="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58408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Social Media and why should we get involved with it?</a:t>
            </a: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79537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t>There is among us to much clinging to old customs, and because of this we are far behind where we should be in the development of the third angel's message. </a:t>
            </a:r>
            <a:r>
              <a:rPr lang="en-US" b="1" i="1" dirty="0" smtClean="0"/>
              <a:t>Counsels to Parent, Teachers and Students </a:t>
            </a:r>
            <a:r>
              <a:rPr lang="en-US" b="1" i="1" dirty="0"/>
              <a:t>533</a:t>
            </a:r>
            <a:r>
              <a:rPr lang="en-US" i="1" dirty="0"/>
              <a:t> </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09818103"/>
      </p:ext>
    </p:extLst>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New methods must be introduced. God’s people must awake necessities of the time in which they are living. God has men whom he will call into his service,- men who will not carry forward the work in the lifeless way in which it has been carried forward in the past</a:t>
            </a:r>
            <a:r>
              <a:rPr lang="en-US" dirty="0" smtClean="0"/>
              <a:t>….</a:t>
            </a:r>
          </a:p>
          <a:p>
            <a:pPr marL="0" indent="0">
              <a:buNone/>
            </a:pPr>
            <a:r>
              <a:rPr lang="en-US" dirty="0" smtClean="0"/>
              <a:t>Evangelism 70.1</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052887168"/>
      </p:ext>
    </p:extLst>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Not with tame, lifeless utterance is the message to be given, but with clear, decided, stirring utterances.—Testimonies for the Church 8:16</a:t>
            </a:r>
            <a:r>
              <a:rPr lang="en-US" dirty="0" smtClean="0"/>
              <a:t>. </a:t>
            </a:r>
            <a:r>
              <a:rPr lang="en-US" i="1" dirty="0" smtClean="0"/>
              <a:t>Christian Service 229</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2916442"/>
      </p:ext>
    </p:extLst>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Let </a:t>
            </a:r>
            <a:r>
              <a:rPr lang="en-US" dirty="0"/>
              <a:t>us not forget that different methods are to be employed to save different ones.—</a:t>
            </a:r>
            <a:r>
              <a:rPr lang="en-US" i="1" dirty="0"/>
              <a:t>The Review and Herald, April 14, 1903. – </a:t>
            </a:r>
            <a:r>
              <a:rPr lang="en-US" i="1" dirty="0" smtClean="0"/>
              <a:t>Evangelism 106</a:t>
            </a:r>
            <a:endParaRPr lang="en-US" i="1" dirty="0"/>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31036028"/>
      </p:ext>
    </p:extLst>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t>Do Not Block the </a:t>
            </a:r>
            <a:r>
              <a:rPr lang="en-US" b="1" dirty="0" smtClean="0"/>
              <a:t>Wheels </a:t>
            </a:r>
            <a:r>
              <a:rPr lang="en-US" dirty="0" smtClean="0"/>
              <a:t>—</a:t>
            </a:r>
            <a:r>
              <a:rPr lang="en-US" dirty="0"/>
              <a:t>There are some minds which do not grow with the work but allow the work to grow far beyond them.... Those who do not discern and adapt themselves to the increasing demands of the work, should not stand blocking the wheels, and thus hindering the advancement of others</a:t>
            </a:r>
            <a:r>
              <a:rPr lang="en-US" dirty="0" smtClean="0"/>
              <a:t>.— </a:t>
            </a:r>
            <a:r>
              <a:rPr lang="en-US" i="1" dirty="0" smtClean="0"/>
              <a:t>Letter </a:t>
            </a:r>
            <a:r>
              <a:rPr lang="en-US" i="1" dirty="0"/>
              <a:t>45, 1889. – </a:t>
            </a:r>
            <a:r>
              <a:rPr lang="en-US" i="1" dirty="0" smtClean="0"/>
              <a:t>Evangelism 104</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456351821"/>
      </p:ext>
    </p:extLst>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There must be no fixed rules; our work is a progressive work, and there must be room left for methods to be improved upon. But under the guidance of the Holy Spirit, unity must and will be preserved</a:t>
            </a:r>
            <a:r>
              <a:rPr lang="en-US" dirty="0" smtClean="0"/>
              <a:t>.— </a:t>
            </a:r>
            <a:r>
              <a:rPr lang="en-US" i="1" dirty="0" smtClean="0"/>
              <a:t>The </a:t>
            </a:r>
            <a:r>
              <a:rPr lang="en-US" i="1" dirty="0"/>
              <a:t>Review and Herald, July 23, 1895. – </a:t>
            </a:r>
            <a:r>
              <a:rPr lang="en-US" i="1" dirty="0" smtClean="0"/>
              <a:t>Evangelism 105</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17680724"/>
      </p:ext>
    </p:extLst>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Different Methods From the Past—Means will be devised to reach hearts. Some of the methods used in this work will be different from the methods used in the work in the past; but let no one, because of this, block the way by criticism</a:t>
            </a:r>
            <a:r>
              <a:rPr lang="en-US" dirty="0" smtClean="0"/>
              <a:t>.— </a:t>
            </a:r>
            <a:r>
              <a:rPr lang="en-US" i="1" dirty="0" smtClean="0"/>
              <a:t>The </a:t>
            </a:r>
            <a:r>
              <a:rPr lang="en-US" i="1" dirty="0"/>
              <a:t>Review and Herald, September 30, 1902. – </a:t>
            </a:r>
            <a:r>
              <a:rPr lang="en-US" i="1" dirty="0" smtClean="0"/>
              <a:t>Evangelism 105</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98539968"/>
      </p:ext>
    </p:extLst>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   I </a:t>
            </a:r>
            <a:r>
              <a:rPr lang="en-US" dirty="0"/>
              <a:t>had dreamed that a person brought to me a web of white cloth, and bade me cut it into garments for persons of all sizes, and all descriptions of character, and circumstances in life. </a:t>
            </a:r>
            <a:r>
              <a:rPr lang="en-US" i="1" dirty="0" smtClean="0"/>
              <a:t>Christian Service 63</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072736683"/>
      </p:ext>
    </p:extLst>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Men are needed who pray to God for wisdom, and who, under the guidance of God, can put new life into the old methods of labor and can invent new plans and new methods of awakening the interest of church members and reaching the men and women of the world</a:t>
            </a:r>
            <a:r>
              <a:rPr lang="en-US" dirty="0" smtClean="0"/>
              <a:t>. —</a:t>
            </a:r>
            <a:r>
              <a:rPr lang="en-US" i="1" dirty="0"/>
              <a:t>Manuscript 117, 1907. – </a:t>
            </a:r>
            <a:r>
              <a:rPr lang="en-US" i="1" dirty="0" smtClean="0"/>
              <a:t>Evangelism 105</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85765417"/>
      </p:ext>
    </p:extLst>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sz="2800" dirty="0"/>
              <a:t>From that time Jesus began to preach and to say. “Repent, for the Kingdom of heaven is at hand”.  Matthew. 4:17</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825501"/>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a:xfrm>
            <a:off x="533400" y="2514600"/>
            <a:ext cx="7086600" cy="731838"/>
          </a:xfrm>
        </p:spPr>
        <p:txBody>
          <a:bodyPr/>
          <a:lstStyle/>
          <a:p>
            <a:r>
              <a:rPr lang="en-US" dirty="0" smtClean="0"/>
              <a:t>What is Social Media</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1159058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sz="2800" dirty="0"/>
              <a:t>And the disciples came and said to Him, “Why do you speak to them in parables?” Matthew 13:10</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5352709"/>
      </p:ext>
    </p:extLst>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pPr eaLnBrk="1" hangingPunct="1"/>
            <a:endParaRPr lang="en-US" smtClean="0"/>
          </a:p>
        </p:txBody>
      </p:sp>
      <p:sp>
        <p:nvSpPr>
          <p:cNvPr id="216067"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586222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b="1" dirty="0">
                <a:effectLst>
                  <a:outerShdw blurRad="38100" dist="38100" dir="2700000" algn="tl">
                    <a:srgbClr val="C0C0C0"/>
                  </a:outerShdw>
                </a:effectLst>
              </a:rPr>
              <a:t>In the earlier part of His ministry, Christ had spoken to the people in words so plain that all His hearers might have grasped truths which would make them wise unto salvation. But in many hearts the truth had taken no root, and it had been quickly caught away.</a:t>
            </a:r>
            <a:r>
              <a:rPr lang="en-US" b="1" dirty="0"/>
              <a: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57718929"/>
      </p:ext>
    </p:extLst>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effectLst>
                  <a:outerShdw blurRad="38100" dist="38100" dir="2700000" algn="tl">
                    <a:srgbClr val="C0C0C0"/>
                  </a:outerShdw>
                </a:effectLst>
              </a:rPr>
              <a:t> </a:t>
            </a:r>
            <a:r>
              <a:rPr lang="en-US" sz="2800" b="1" dirty="0">
                <a:effectLst>
                  <a:outerShdw blurRad="38100" dist="38100" dir="2700000" algn="tl">
                    <a:srgbClr val="C0C0C0"/>
                  </a:outerShdw>
                </a:effectLst>
              </a:rPr>
              <a:t>Jesus desired to awaken inquiry. He sought to arouse the careless, and impress truth upon the heart. Parable teaching was popular, and commanded the respect and attention, not only of the Jews, but of the people of other nations.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580504992"/>
      </p:ext>
    </p:extLst>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2800" b="1" dirty="0" smtClean="0">
                <a:effectLst>
                  <a:outerShdw blurRad="38100" dist="38100" dir="2700000" algn="tl">
                    <a:srgbClr val="C0C0C0"/>
                  </a:outerShdw>
                </a:effectLst>
              </a:rPr>
              <a:t>   No </a:t>
            </a:r>
            <a:r>
              <a:rPr lang="en-US" sz="2800" b="1" dirty="0">
                <a:effectLst>
                  <a:outerShdw blurRad="38100" dist="38100" dir="2700000" algn="tl">
                    <a:srgbClr val="C0C0C0"/>
                  </a:outerShdw>
                </a:effectLst>
              </a:rPr>
              <a:t>more effective method of instruction could He have employed. If His hearers had desired a knowledge of divine things, they might have understood His words; for He was always willing to explain them to the honest inquirer.</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4016439"/>
      </p:ext>
    </p:extLst>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2800" b="1" dirty="0" smtClean="0">
                <a:effectLst>
                  <a:outerShdw blurRad="38100" dist="38100" dir="2700000" algn="tl">
                    <a:srgbClr val="C0C0C0"/>
                  </a:outerShdw>
                </a:effectLst>
              </a:rPr>
              <a:t>   Again</a:t>
            </a:r>
            <a:r>
              <a:rPr lang="en-US" sz="2800" b="1" dirty="0">
                <a:effectLst>
                  <a:outerShdw blurRad="38100" dist="38100" dir="2700000" algn="tl">
                    <a:srgbClr val="C0C0C0"/>
                  </a:outerShdw>
                </a:effectLst>
              </a:rPr>
              <a:t>, Christ had truths to present which the people were unprepared to accept or even to understand. For this reason also He taught them in parables. By connecting His teaching with the scenes of life, experience, or nature, He secured their attention and impressed their hearts.</a:t>
            </a:r>
            <a:r>
              <a:rPr lang="en-US" b="1" dirty="0">
                <a:effectLst>
                  <a:outerShdw blurRad="38100" dist="38100" dir="2700000" algn="tl">
                    <a:srgbClr val="C0C0C0"/>
                  </a:outerShdw>
                </a:effectLst>
              </a:rPr>
              <a:t>  </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81297294"/>
      </p:ext>
    </p:extLst>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a:solidFill>
                  <a:schemeClr val="bg1"/>
                </a:solidFill>
              </a:rPr>
              <a:t> </a:t>
            </a:r>
            <a:r>
              <a:rPr lang="en-US" dirty="0" smtClean="0">
                <a:solidFill>
                  <a:schemeClr val="bg1"/>
                </a:solidFill>
              </a:rPr>
              <a:t>  </a:t>
            </a:r>
            <a:r>
              <a:rPr lang="en-US" sz="2800" b="1" dirty="0" smtClean="0"/>
              <a:t>Jesus </a:t>
            </a:r>
            <a:r>
              <a:rPr lang="en-US" sz="2800" b="1" dirty="0"/>
              <a:t>sought an avenue to every </a:t>
            </a:r>
            <a:r>
              <a:rPr lang="en-US" sz="2800" b="1" dirty="0" smtClean="0"/>
              <a:t>heart. By </a:t>
            </a:r>
            <a:r>
              <a:rPr lang="en-US" sz="2800" b="1" dirty="0"/>
              <a:t>using a variety </a:t>
            </a:r>
            <a:r>
              <a:rPr lang="en-US" sz="2800" b="1" dirty="0" smtClean="0"/>
              <a:t>of illustrations</a:t>
            </a:r>
            <a:r>
              <a:rPr lang="en-US" sz="2800" b="1" dirty="0"/>
              <a:t>, He not only </a:t>
            </a:r>
            <a:r>
              <a:rPr lang="en-US" sz="2800" b="1" dirty="0" smtClean="0"/>
              <a:t>presented </a:t>
            </a:r>
            <a:r>
              <a:rPr lang="en-US" sz="2800" b="1" dirty="0"/>
              <a:t>truth in its different </a:t>
            </a:r>
            <a:r>
              <a:rPr lang="en-US" sz="2800" b="1" dirty="0" smtClean="0"/>
              <a:t>phases</a:t>
            </a:r>
            <a:r>
              <a:rPr lang="en-US" sz="2800" b="1" dirty="0"/>
              <a:t>, but appealed to the </a:t>
            </a:r>
            <a:r>
              <a:rPr lang="en-US" sz="2800" b="1" dirty="0" smtClean="0"/>
              <a:t>different </a:t>
            </a:r>
            <a:r>
              <a:rPr lang="en-US" sz="2800" b="1" dirty="0"/>
              <a:t>hearers.</a:t>
            </a:r>
            <a:r>
              <a:rPr lang="en-US" b="1" dirty="0"/>
              <a: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36772673"/>
      </p:ext>
    </p:extLst>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2800" b="1" dirty="0" smtClean="0"/>
              <a:t>   Their </a:t>
            </a:r>
            <a:r>
              <a:rPr lang="en-US" sz="2800" b="1" dirty="0"/>
              <a:t>interest was aroused by figures drawn from the surroundings of their daily life. None who listened to the </a:t>
            </a:r>
            <a:r>
              <a:rPr lang="en-US" sz="2800" b="1" dirty="0" err="1"/>
              <a:t>Saviour</a:t>
            </a:r>
            <a:r>
              <a:rPr lang="en-US" sz="2800" b="1" dirty="0"/>
              <a:t> could feel that they were neglected or forgotten.</a:t>
            </a:r>
            <a:r>
              <a:rPr lang="en-US" sz="2800" b="1" dirty="0">
                <a:solidFill>
                  <a:schemeClr val="bg1"/>
                </a:solidFill>
              </a:rPr>
              <a:t> </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62131533"/>
      </p:ext>
    </p:extLst>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800" b="1" dirty="0" smtClean="0"/>
              <a:t>The </a:t>
            </a:r>
            <a:r>
              <a:rPr lang="en-US" sz="2800" b="1" dirty="0"/>
              <a:t>press is a powerful means to move the minds and hearts of the people. The men of this world seize the press, and make the most of every opportunity to get poisonous literature before the people.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80890637"/>
      </p:ext>
    </p:extLst>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800" b="1" dirty="0" smtClean="0">
                <a:effectLst>
                  <a:outerShdw blurRad="38100" dist="38100" dir="2700000" algn="tl">
                    <a:srgbClr val="C0C0C0"/>
                  </a:outerShdw>
                </a:effectLst>
              </a:rPr>
              <a:t>If </a:t>
            </a:r>
            <a:r>
              <a:rPr lang="en-US" sz="2800" b="1" dirty="0">
                <a:effectLst>
                  <a:outerShdw blurRad="38100" dist="38100" dir="2700000" algn="tl">
                    <a:srgbClr val="C0C0C0"/>
                  </a:outerShdw>
                </a:effectLst>
              </a:rPr>
              <a:t>men, under the influence of the spirit of the world and of Satan, are earnest to circulate books, tracts, and papers of a corrupting nature, you should be more earnest to get reading matter of an elevating and saving character before the people.  </a:t>
            </a:r>
            <a:r>
              <a:rPr lang="en-US" sz="2800" b="1" i="1" dirty="0" smtClean="0">
                <a:effectLst>
                  <a:outerShdw blurRad="38100" dist="38100" dir="2700000" algn="tl">
                    <a:srgbClr val="C0C0C0"/>
                  </a:outerShdw>
                </a:effectLst>
              </a:rPr>
              <a:t>Publishing Ministry 44</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27682545"/>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Social Media Facts</a:t>
            </a:r>
            <a:endParaRPr lang="en-US" dirty="0"/>
          </a:p>
        </p:txBody>
      </p:sp>
      <p:sp>
        <p:nvSpPr>
          <p:cNvPr id="3" name="Text Placeholder 2"/>
          <p:cNvSpPr>
            <a:spLocks noGrp="1"/>
          </p:cNvSpPr>
          <p:nvPr>
            <p:ph idx="1"/>
          </p:nvPr>
        </p:nvSpPr>
        <p:spPr/>
        <p:txBody>
          <a:bodyPr>
            <a:normAutofit/>
          </a:bodyPr>
          <a:lstStyle/>
          <a:p>
            <a:r>
              <a:rPr lang="en-US" dirty="0" smtClean="0"/>
              <a:t>If Facebook were a country, it would be the third largest in the </a:t>
            </a:r>
            <a:r>
              <a:rPr lang="en-US" dirty="0" smtClean="0"/>
              <a:t>world</a:t>
            </a:r>
            <a:r>
              <a:rPr lang="en-US" dirty="0" smtClean="0"/>
              <a:t>, behind China and India.</a:t>
            </a:r>
          </a:p>
          <a:p>
            <a:r>
              <a:rPr lang="en-US" dirty="0" smtClean="0"/>
              <a:t>One-third of women 18-34 check Facebook first thing when they wake up everyday.</a:t>
            </a:r>
          </a:p>
          <a:p>
            <a:r>
              <a:rPr lang="en-US" dirty="0" err="1" smtClean="0"/>
              <a:t>Youtube</a:t>
            </a:r>
            <a:r>
              <a:rPr lang="en-US" dirty="0" smtClean="0"/>
              <a:t> serves over a billion videos a day.  That’s 11,574 views per second.</a:t>
            </a:r>
          </a:p>
          <a:p>
            <a:r>
              <a:rPr lang="en-US" dirty="0" smtClean="0"/>
              <a:t>The fastest growing segment on Facebook is 55-64 year old females.</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6417949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2800" b="1" dirty="0" smtClean="0"/>
              <a:t>   Social Media </a:t>
            </a:r>
            <a:r>
              <a:rPr lang="en-US" sz="2800" b="1" dirty="0"/>
              <a:t>is a powerful means to move the minds and hearts of the people. The men of this world seize technology, and make the most of every opportunity to get poisonous content before the people. </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040259131"/>
      </p:ext>
    </p:extLst>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800" b="1" dirty="0" smtClean="0">
                <a:effectLst>
                  <a:outerShdw blurRad="38100" dist="38100" dir="2700000" algn="tl">
                    <a:srgbClr val="C0C0C0"/>
                  </a:outerShdw>
                </a:effectLst>
              </a:rPr>
              <a:t>If </a:t>
            </a:r>
            <a:r>
              <a:rPr lang="en-US" sz="2800" b="1" dirty="0">
                <a:effectLst>
                  <a:outerShdw blurRad="38100" dist="38100" dir="2700000" algn="tl">
                    <a:srgbClr val="C0C0C0"/>
                  </a:outerShdw>
                </a:effectLst>
              </a:rPr>
              <a:t>men, under the influence of the spirit of the world and of Satan, are earnest to </a:t>
            </a:r>
            <a:r>
              <a:rPr lang="en-US" sz="2800" b="1" dirty="0" smtClean="0">
                <a:effectLst>
                  <a:outerShdw blurRad="38100" dist="38100" dir="2700000" algn="tl">
                    <a:srgbClr val="C0C0C0"/>
                  </a:outerShdw>
                </a:effectLst>
              </a:rPr>
              <a:t>use blogs, wikis, tweets, </a:t>
            </a:r>
            <a:r>
              <a:rPr lang="en-US" sz="2800" b="1" dirty="0" err="1" smtClean="0">
                <a:effectLst>
                  <a:outerShdw blurRad="38100" dist="38100" dir="2700000" algn="tl">
                    <a:srgbClr val="C0C0C0"/>
                  </a:outerShdw>
                </a:effectLst>
              </a:rPr>
              <a:t>FaceBook</a:t>
            </a:r>
            <a:r>
              <a:rPr lang="en-US" sz="2800" b="1" dirty="0" smtClean="0">
                <a:effectLst>
                  <a:outerShdw blurRad="38100" dist="38100" dir="2700000" algn="tl">
                    <a:srgbClr val="C0C0C0"/>
                  </a:outerShdw>
                </a:effectLst>
              </a:rPr>
              <a:t> pages, and </a:t>
            </a:r>
            <a:r>
              <a:rPr lang="en-US" sz="2800" b="1" dirty="0">
                <a:effectLst>
                  <a:outerShdw blurRad="38100" dist="38100" dir="2700000" algn="tl">
                    <a:srgbClr val="C0C0C0"/>
                  </a:outerShdw>
                </a:effectLst>
              </a:rPr>
              <a:t>podcasts of a corrupting nature, you should be more earnest to get content of an elevating and saving character before the people.  </a:t>
            </a:r>
            <a:r>
              <a:rPr lang="en-US" sz="2800" b="1" i="1" dirty="0" smtClean="0">
                <a:effectLst>
                  <a:outerShdw blurRad="38100" dist="38100" dir="2700000" algn="tl">
                    <a:srgbClr val="C0C0C0"/>
                  </a:outerShdw>
                </a:effectLst>
              </a:rPr>
              <a:t>Publishing Ministry 44</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61960753"/>
      </p:ext>
    </p:extLst>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3" name="Content Placeholder 2"/>
          <p:cNvSpPr>
            <a:spLocks noGrp="1"/>
          </p:cNvSpPr>
          <p:nvPr>
            <p:ph type="body" idx="1"/>
          </p:nvPr>
        </p:nvSpPr>
        <p:spPr/>
        <p:txBody>
          <a:bodyPr>
            <a:normAutofit fontScale="92500" lnSpcReduction="10000"/>
          </a:bodyPr>
          <a:lstStyle/>
          <a:p>
            <a:pPr marL="0" indent="0">
              <a:buNone/>
            </a:pPr>
            <a:r>
              <a:rPr lang="en-US" sz="2800" dirty="0" smtClean="0"/>
              <a:t> And he </a:t>
            </a:r>
            <a:r>
              <a:rPr lang="en-US" sz="2800" dirty="0" err="1" smtClean="0"/>
              <a:t>saith</a:t>
            </a:r>
            <a:r>
              <a:rPr lang="en-US" sz="2800" dirty="0" smtClean="0"/>
              <a:t> unto them, Follow me, and I will make you fishers of men. </a:t>
            </a:r>
            <a:br>
              <a:rPr lang="en-US" sz="2800" dirty="0" smtClean="0"/>
            </a:br>
            <a:r>
              <a:rPr lang="en-US" sz="1800" i="1" dirty="0" smtClean="0"/>
              <a:t>Matthew 4:19 (King James Version)</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062894199"/>
      </p:ext>
    </p:extLst>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  One </a:t>
            </a:r>
            <a:r>
              <a:rPr lang="en-US" dirty="0"/>
              <a:t>of the most valuable skills for the fly fishers is to learn to “read” the water. . . . [Trout] like deep, clear, </a:t>
            </a:r>
            <a:r>
              <a:rPr lang="en-US" dirty="0" err="1"/>
              <a:t>weedless</a:t>
            </a:r>
            <a:r>
              <a:rPr lang="en-US" dirty="0"/>
              <a:t> pools, where they can easily see their prey, and often hang out in eddies, where food is plentiful. </a:t>
            </a:r>
            <a:r>
              <a:rPr lang="en-US" dirty="0" smtClean="0"/>
              <a: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5855322"/>
      </p:ext>
    </p:extLst>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   It </a:t>
            </a:r>
            <a:r>
              <a:rPr lang="en-US" dirty="0"/>
              <a:t>helps, too, to know that trout face upstream, with their noses into the current. If you know the direction a fish is facing, then you will know where to place the fly. Otherwise you can cast all day with perfectly good flies and catch </a:t>
            </a:r>
            <a:r>
              <a:rPr lang="en-US" dirty="0" smtClean="0"/>
              <a:t>nothing. </a:t>
            </a:r>
            <a:r>
              <a:rPr lang="en-US" sz="1800" i="1" dirty="0" smtClean="0"/>
              <a:t>All </a:t>
            </a:r>
            <a:r>
              <a:rPr lang="en-US" sz="1800" i="1" dirty="0"/>
              <a:t>I Needed to Know about Ministry I Learned from Fly </a:t>
            </a:r>
            <a:r>
              <a:rPr lang="en-US" sz="1800" i="1" dirty="0" smtClean="0"/>
              <a:t> Fishing</a:t>
            </a:r>
            <a:r>
              <a:rPr lang="en-US" sz="1800" i="1" dirty="0"/>
              <a:t>, pg. 11</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43065898"/>
      </p:ext>
    </p:extLst>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Churches Use Social Media</a:t>
            </a:r>
            <a:endParaRPr lang="en-US" dirty="0"/>
          </a:p>
        </p:txBody>
      </p:sp>
      <p:sp>
        <p:nvSpPr>
          <p:cNvPr id="3" name="Content Placeholder 2"/>
          <p:cNvSpPr>
            <a:spLocks noGrp="1"/>
          </p:cNvSpPr>
          <p:nvPr>
            <p:ph idx="1"/>
          </p:nvPr>
        </p:nvSpPr>
        <p:spPr/>
        <p:txBody>
          <a:bodyPr>
            <a:normAutofit lnSpcReduction="10000"/>
          </a:bodyPr>
          <a:lstStyle/>
          <a:p>
            <a:r>
              <a:rPr lang="en-US" b="1" dirty="0" smtClean="0"/>
              <a:t>62% of churches have their sermons on a website or do a pod-cast</a:t>
            </a:r>
            <a:endParaRPr lang="en-US" dirty="0" smtClean="0"/>
          </a:p>
          <a:p>
            <a:r>
              <a:rPr lang="en-US" b="1" dirty="0" smtClean="0"/>
              <a:t>28% of the churches surveyed post a </a:t>
            </a:r>
            <a:r>
              <a:rPr lang="en-US" b="1" dirty="0" err="1" smtClean="0"/>
              <a:t>blog</a:t>
            </a:r>
            <a:r>
              <a:rPr lang="en-US" b="1" dirty="0" smtClean="0"/>
              <a:t> by their pastor</a:t>
            </a:r>
            <a:endParaRPr lang="en-US" dirty="0" smtClean="0"/>
          </a:p>
          <a:p>
            <a:r>
              <a:rPr lang="en-US" b="1" dirty="0" smtClean="0"/>
              <a:t>32% use social media to get feedback from the membership</a:t>
            </a:r>
            <a:endParaRPr lang="en-US" dirty="0" smtClean="0"/>
          </a:p>
          <a:p>
            <a:r>
              <a:rPr lang="en-US" b="1" dirty="0" smtClean="0"/>
              <a:t>25% always use social media in the promotion of special church events and activities.</a:t>
            </a:r>
            <a:endParaRPr lang="en-US" dirty="0" smtClean="0"/>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r>
              <a:rPr lang="en-US" dirty="0" smtClean="0"/>
              <a:t>Social media facilitate church leaders moving their people and ministries beyond Sabbath morning. You can reference weekday activities, for example, off-site ministries such as mission trips, and call attention to Web resources such as the Virtual Abbey, a </a:t>
            </a:r>
            <a:r>
              <a:rPr lang="en-US" dirty="0" err="1" smtClean="0"/>
              <a:t>blog</a:t>
            </a:r>
            <a:r>
              <a:rPr lang="en-US" dirty="0" smtClean="0"/>
              <a:t> service where, among other things, they “pray the Daily Office via Twitter.” </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Social media like </a:t>
            </a:r>
            <a:r>
              <a:rPr lang="en-US" dirty="0" err="1" smtClean="0"/>
              <a:t>Facebook</a:t>
            </a:r>
            <a:r>
              <a:rPr lang="en-US" dirty="0" smtClean="0"/>
              <a:t> and Twitter are changing our world, including how faith communities function. Opportunities abound to use them as a ministry communications tool.</a:t>
            </a:r>
          </a:p>
          <a:p>
            <a:pPr>
              <a:buNone/>
            </a:pPr>
            <a:r>
              <a:rPr lang="en-US" dirty="0" smtClean="0"/>
              <a:t>Tom </a:t>
            </a:r>
            <a:r>
              <a:rPr lang="en-US" dirty="0" err="1" smtClean="0"/>
              <a:t>Ehrich</a:t>
            </a:r>
            <a:r>
              <a:rPr lang="en-US" dirty="0" smtClean="0"/>
              <a:t>, Church Wellness    </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Internet Trends</a:t>
            </a:r>
            <a:endParaRPr lang="en-US" dirty="0"/>
          </a:p>
        </p:txBody>
      </p:sp>
      <p:sp>
        <p:nvSpPr>
          <p:cNvPr id="5" name="Subtitle 4"/>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Adult Usage</a:t>
            </a:r>
            <a:endParaRPr lang="en-US" dirty="0"/>
          </a:p>
        </p:txBody>
      </p:sp>
      <p:sp>
        <p:nvSpPr>
          <p:cNvPr id="3" name="Content Placeholder 2"/>
          <p:cNvSpPr>
            <a:spLocks noGrp="1"/>
          </p:cNvSpPr>
          <p:nvPr>
            <p:ph idx="1"/>
          </p:nvPr>
        </p:nvSpPr>
        <p:spPr/>
        <p:txBody>
          <a:bodyPr/>
          <a:lstStyle/>
          <a:p>
            <a:r>
              <a:rPr lang="en-US" dirty="0" smtClean="0"/>
              <a:t>47% </a:t>
            </a:r>
            <a:r>
              <a:rPr lang="en-US" dirty="0"/>
              <a:t>go online with a laptop using a Wi-Fi connection or mobile broadband card </a:t>
            </a:r>
            <a:endParaRPr lang="en-US" dirty="0" smtClean="0"/>
          </a:p>
          <a:p>
            <a:r>
              <a:rPr lang="en-US" dirty="0"/>
              <a:t>40% of adults use the internet, email or instant messaging on a mobile </a:t>
            </a:r>
            <a:r>
              <a:rPr lang="en-US" dirty="0" smtClean="0"/>
              <a:t>phone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Facts</a:t>
            </a:r>
            <a:endParaRPr lang="en-US" dirty="0"/>
          </a:p>
        </p:txBody>
      </p:sp>
      <p:sp>
        <p:nvSpPr>
          <p:cNvPr id="3" name="Content Placeholder 2"/>
          <p:cNvSpPr>
            <a:spLocks noGrp="1"/>
          </p:cNvSpPr>
          <p:nvPr>
            <p:ph idx="1"/>
          </p:nvPr>
        </p:nvSpPr>
        <p:spPr/>
        <p:txBody>
          <a:bodyPr>
            <a:normAutofit fontScale="92500"/>
          </a:bodyPr>
          <a:lstStyle/>
          <a:p>
            <a:r>
              <a:rPr lang="en-US" dirty="0" smtClean="0"/>
              <a:t>There are 80 million users on Twitter.</a:t>
            </a:r>
          </a:p>
          <a:p>
            <a:r>
              <a:rPr lang="en-US" dirty="0" smtClean="0"/>
              <a:t>There are 200,000,0 blogs.</a:t>
            </a:r>
          </a:p>
          <a:p>
            <a:r>
              <a:rPr lang="en-US" dirty="0" smtClean="0"/>
              <a:t>80% of companies use social media.</a:t>
            </a:r>
          </a:p>
          <a:p>
            <a:r>
              <a:rPr lang="en-US" dirty="0" smtClean="0"/>
              <a:t>Today’s generation considers e-mail passé.</a:t>
            </a:r>
          </a:p>
          <a:p>
            <a:r>
              <a:rPr lang="en-US" dirty="0" smtClean="0"/>
              <a:t>1 out of 8 couples met via social media networks.</a:t>
            </a:r>
          </a:p>
          <a:p>
            <a:r>
              <a:rPr lang="en-US" dirty="0" smtClean="0"/>
              <a:t>96% of </a:t>
            </a:r>
            <a:r>
              <a:rPr lang="en-US" dirty="0" err="1" smtClean="0"/>
              <a:t>Millennials</a:t>
            </a:r>
            <a:r>
              <a:rPr lang="en-US" dirty="0" smtClean="0"/>
              <a:t> (1980 – 2000) have joined a social network.</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13900207"/>
      </p:ext>
    </p:extLst>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Phone Usage</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a:t>Take pictures—76% </a:t>
            </a:r>
            <a:r>
              <a:rPr lang="en-US" dirty="0" smtClean="0"/>
              <a:t> </a:t>
            </a:r>
            <a:endParaRPr lang="en-US" dirty="0"/>
          </a:p>
          <a:p>
            <a:pPr lvl="0"/>
            <a:r>
              <a:rPr lang="en-US" dirty="0"/>
              <a:t>Send or receive text messages—72</a:t>
            </a:r>
            <a:r>
              <a:rPr lang="en-US" dirty="0" smtClean="0"/>
              <a:t>%</a:t>
            </a:r>
            <a:endParaRPr lang="en-US" dirty="0"/>
          </a:p>
          <a:p>
            <a:pPr lvl="0"/>
            <a:r>
              <a:rPr lang="en-US" dirty="0"/>
              <a:t>Access the internet—38</a:t>
            </a:r>
            <a:r>
              <a:rPr lang="en-US" dirty="0" smtClean="0"/>
              <a:t>%</a:t>
            </a:r>
            <a:endParaRPr lang="en-US" dirty="0"/>
          </a:p>
          <a:p>
            <a:pPr lvl="0"/>
            <a:r>
              <a:rPr lang="en-US" dirty="0"/>
              <a:t>Play games—34</a:t>
            </a:r>
            <a:r>
              <a:rPr lang="en-US" dirty="0" smtClean="0"/>
              <a:t>%</a:t>
            </a:r>
            <a:endParaRPr lang="en-US" dirty="0"/>
          </a:p>
          <a:p>
            <a:pPr lvl="0"/>
            <a:r>
              <a:rPr lang="en-US" dirty="0"/>
              <a:t>Send or receive email—34</a:t>
            </a:r>
            <a:r>
              <a:rPr lang="en-US" dirty="0" smtClean="0"/>
              <a:t>%</a:t>
            </a:r>
            <a:endParaRPr lang="en-US" dirty="0"/>
          </a:p>
          <a:p>
            <a:pPr lvl="0"/>
            <a:r>
              <a:rPr lang="en-US" dirty="0"/>
              <a:t>Record a video—34</a:t>
            </a:r>
            <a:r>
              <a:rPr lang="en-US" dirty="0" smtClean="0"/>
              <a:t>%</a:t>
            </a:r>
            <a:endParaRPr lang="en-US" dirty="0"/>
          </a:p>
          <a:p>
            <a:pPr lvl="0"/>
            <a:r>
              <a:rPr lang="en-US" dirty="0"/>
              <a:t>Play music—33</a:t>
            </a:r>
            <a:r>
              <a:rPr lang="en-US" dirty="0" smtClean="0"/>
              <a:t>%</a:t>
            </a:r>
            <a:endParaRPr lang="en-US" dirty="0"/>
          </a:p>
          <a:p>
            <a:pPr lvl="0"/>
            <a:r>
              <a:rPr lang="en-US" dirty="0"/>
              <a:t>Send or receive instant messages—30</a:t>
            </a:r>
            <a:r>
              <a:rPr lang="en-US" dirty="0" smtClean="0"/>
              <a:t>%</a:t>
            </a:r>
            <a:endParaRPr lang="en-US" dirty="0"/>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Phone Usage</a:t>
            </a:r>
            <a:endParaRPr lang="en-US" dirty="0"/>
          </a:p>
        </p:txBody>
      </p:sp>
      <p:sp>
        <p:nvSpPr>
          <p:cNvPr id="3" name="Content Placeholder 2"/>
          <p:cNvSpPr>
            <a:spLocks noGrp="1"/>
          </p:cNvSpPr>
          <p:nvPr>
            <p:ph idx="1"/>
          </p:nvPr>
        </p:nvSpPr>
        <p:spPr/>
        <p:txBody>
          <a:bodyPr>
            <a:normAutofit/>
          </a:bodyPr>
          <a:lstStyle/>
          <a:p>
            <a:r>
              <a:rPr lang="en-US" dirty="0" smtClean="0"/>
              <a:t>Cell </a:t>
            </a:r>
            <a:r>
              <a:rPr lang="en-US" dirty="0"/>
              <a:t>phone ownership is higher among African-Americans and Latinos than among whites (87% vs. 80%) and minority cell phone owners take advantage of a much greater range of their phones’ features compared with white mobile phone users.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Web</a:t>
            </a:r>
            <a:endParaRPr lang="en-US" dirty="0"/>
          </a:p>
        </p:txBody>
      </p:sp>
      <p:sp>
        <p:nvSpPr>
          <p:cNvPr id="3" name="Content Placeholder 2"/>
          <p:cNvSpPr>
            <a:spLocks noGrp="1"/>
          </p:cNvSpPr>
          <p:nvPr>
            <p:ph idx="1"/>
          </p:nvPr>
        </p:nvSpPr>
        <p:spPr/>
        <p:txBody>
          <a:bodyPr/>
          <a:lstStyle/>
          <a:p>
            <a:r>
              <a:rPr lang="en-US" dirty="0" smtClean="0"/>
              <a:t>64% of African-Americans access the internet from a laptop or mobile phone, a seven-point increase from the 57% who did so at a similar point in 2009.</a:t>
            </a:r>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Messaging</a:t>
            </a:r>
            <a:endParaRPr lang="en-US" dirty="0"/>
          </a:p>
        </p:txBody>
      </p:sp>
      <p:sp>
        <p:nvSpPr>
          <p:cNvPr id="3" name="Content Placeholder 2"/>
          <p:cNvSpPr>
            <a:spLocks noGrp="1"/>
          </p:cNvSpPr>
          <p:nvPr>
            <p:ph idx="1"/>
          </p:nvPr>
        </p:nvSpPr>
        <p:spPr/>
        <p:txBody>
          <a:bodyPr/>
          <a:lstStyle/>
          <a:p>
            <a:r>
              <a:rPr lang="en-US" dirty="0"/>
              <a:t>Young adults (those ages 18-29) are also avid users of mobile data applications, but older adults are gaining fast. Compared with 2009, cell phone owners ages 30-49 are significantly more likely to use their mobile device to send text messages, access the internet, take pictures, record videos, use email or instant messaging, and play music.</a:t>
            </a:r>
          </a:p>
          <a:p>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Teens </a:t>
            </a:r>
            <a:r>
              <a:rPr lang="en-US" dirty="0"/>
              <a:t>are sending enormous quantities of text messages a day. Half of teens send 50 or more text messages a day, or 1,500 texts a month, and one in three send more than 100 texts a day, or more than 3,000 texts a </a:t>
            </a:r>
            <a:r>
              <a:rPr lang="en-US" dirty="0" smtClean="0"/>
              <a:t>month</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Older teen girls ages 14-17 lead the charge on text messaging, averaging 100 messages a day for the entire cohort. The youngest teen boys are the most resistant to texting – averaging 20 messages per day.</a:t>
            </a: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4"/>
          <p:cNvSpPr>
            <a:spLocks noChangeArrowheads="1"/>
          </p:cNvSpPr>
          <p:nvPr/>
        </p:nvSpPr>
        <p:spPr bwMode="auto">
          <a:xfrm>
            <a:off x="304800" y="609600"/>
            <a:ext cx="4724400" cy="2530475"/>
          </a:xfrm>
          <a:prstGeom prst="rect">
            <a:avLst/>
          </a:prstGeom>
          <a:solidFill>
            <a:schemeClr val="bg1">
              <a:alpha val="0"/>
            </a:schemeClr>
          </a:solidFill>
          <a:ln w="9525">
            <a:noFill/>
            <a:miter lim="800000"/>
            <a:headEnd/>
            <a:tailEnd/>
          </a:ln>
          <a:effectLst/>
        </p:spPr>
        <p:txBody>
          <a:bodyPr>
            <a:spAutoFit/>
          </a:bodyPr>
          <a:lstStyle/>
          <a:p>
            <a:pPr eaLnBrk="0" hangingPunct="0">
              <a:spcBef>
                <a:spcPct val="0"/>
              </a:spcBef>
              <a:buFontTx/>
              <a:buNone/>
            </a:pPr>
            <a:r>
              <a:rPr lang="en-US" sz="4000" i="1" dirty="0">
                <a:latin typeface="Verdana" pitchFamily="34" charset="0"/>
              </a:rPr>
              <a:t>Ways That America Experiences Ministry Today</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62973378"/>
      </p:ext>
    </p:extLst>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9938" name="Rectangle 2"/>
          <p:cNvSpPr>
            <a:spLocks noGrp="1" noChangeArrowheads="1"/>
          </p:cNvSpPr>
          <p:nvPr>
            <p:ph type="title"/>
          </p:nvPr>
        </p:nvSpPr>
        <p:spPr/>
        <p:txBody>
          <a:bodyPr/>
          <a:lstStyle/>
          <a:p>
            <a:endParaRPr lang="en-US"/>
          </a:p>
        </p:txBody>
      </p:sp>
      <p:sp>
        <p:nvSpPr>
          <p:cNvPr id="679939" name="Rectangle 3"/>
          <p:cNvSpPr>
            <a:spLocks noGrp="1" noChangeArrowheads="1"/>
          </p:cNvSpPr>
          <p:nvPr>
            <p:ph idx="1"/>
          </p:nvPr>
        </p:nvSpPr>
        <p:spPr/>
        <p:txBody>
          <a:bodyPr/>
          <a:lstStyle/>
          <a:p>
            <a:pPr>
              <a:buFontTx/>
              <a:buNone/>
            </a:pPr>
            <a:r>
              <a:rPr lang="en-US" dirty="0"/>
              <a:t>   Barna Research Group predicts that by the end of the decade, upwards of 100 million Americans will rely on the Internet to deliver some aspect of their religious experience</a:t>
            </a:r>
            <a:r>
              <a:rPr lang="en-US" dirty="0" smtClean="0"/>
              <a:t>.</a:t>
            </a:r>
            <a:endParaRPr lang="en-US" dirty="0"/>
          </a:p>
        </p:txBody>
      </p:sp>
      <p:sp>
        <p:nvSpPr>
          <p:cNvPr id="4" name="Rectangle 3"/>
          <p:cNvSpPr>
            <a:spLocks noChangeArrowheads="1"/>
          </p:cNvSpPr>
          <p:nvPr/>
        </p:nvSpPr>
        <p:spPr bwMode="auto">
          <a:xfrm>
            <a:off x="914400" y="6216650"/>
            <a:ext cx="4913313" cy="366713"/>
          </a:xfrm>
          <a:prstGeom prst="rect">
            <a:avLst/>
          </a:prstGeom>
          <a:noFill/>
          <a:ln w="9525">
            <a:noFill/>
            <a:miter lim="800000"/>
            <a:headEnd/>
            <a:tailEnd/>
          </a:ln>
          <a:effectLst/>
        </p:spPr>
        <p:txBody>
          <a:bodyPr wrap="none">
            <a:spAutoFit/>
          </a:bodyPr>
          <a:lstStyle/>
          <a:p>
            <a:pPr eaLnBrk="0" hangingPunct="0">
              <a:spcBef>
                <a:spcPct val="0"/>
              </a:spcBef>
              <a:buFontTx/>
              <a:buNone/>
            </a:pPr>
            <a:r>
              <a:rPr lang="en-US" i="1" dirty="0">
                <a:latin typeface="Verdana" pitchFamily="34" charset="0"/>
              </a:rPr>
              <a:t>The </a:t>
            </a:r>
            <a:r>
              <a:rPr lang="en-US" i="1" dirty="0" err="1">
                <a:latin typeface="Verdana" pitchFamily="34" charset="0"/>
              </a:rPr>
              <a:t>CyberChurch</a:t>
            </a:r>
            <a:r>
              <a:rPr lang="en-US" i="1" dirty="0">
                <a:latin typeface="Verdana" pitchFamily="34" charset="0"/>
              </a:rPr>
              <a:t>, Barna Research Group</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8082" name="Rectangle 2"/>
          <p:cNvSpPr>
            <a:spLocks noGrp="1" noChangeArrowheads="1"/>
          </p:cNvSpPr>
          <p:nvPr>
            <p:ph idx="1"/>
          </p:nvPr>
        </p:nvSpPr>
        <p:spPr>
          <a:xfrm>
            <a:off x="304800" y="838200"/>
            <a:ext cx="7010400" cy="4343400"/>
          </a:xfrm>
          <a:solidFill>
            <a:schemeClr val="bg1">
              <a:alpha val="0"/>
            </a:schemeClr>
          </a:solidFill>
        </p:spPr>
        <p:txBody>
          <a:bodyPr>
            <a:normAutofit fontScale="92500" lnSpcReduction="10000"/>
          </a:bodyPr>
          <a:lstStyle/>
          <a:p>
            <a:r>
              <a:rPr lang="en-US" sz="3000" dirty="0" smtClean="0">
                <a:effectLst>
                  <a:outerShdw blurRad="38100" dist="38100" dir="2700000" algn="tl">
                    <a:srgbClr val="C0C0C0"/>
                  </a:outerShdw>
                </a:effectLst>
              </a:rPr>
              <a:t>A greater number of adults experience their Christian faith through Christian media.</a:t>
            </a:r>
          </a:p>
          <a:p>
            <a:r>
              <a:rPr lang="en-US" sz="3000" dirty="0" smtClean="0">
                <a:effectLst>
                  <a:outerShdw blurRad="38100" dist="38100" dir="2700000" algn="tl">
                    <a:srgbClr val="C0C0C0"/>
                  </a:outerShdw>
                </a:effectLst>
              </a:rPr>
              <a:t>6 </a:t>
            </a:r>
            <a:r>
              <a:rPr lang="en-US" sz="3000" dirty="0">
                <a:effectLst>
                  <a:outerShdw blurRad="38100" dist="38100" dir="2700000" algn="tl">
                    <a:srgbClr val="C0C0C0"/>
                  </a:outerShdw>
                </a:effectLst>
              </a:rPr>
              <a:t>out of 10 American adults (63%) attended a church service during the past month.</a:t>
            </a:r>
          </a:p>
          <a:p>
            <a:r>
              <a:rPr lang="en-US" sz="3000" dirty="0">
                <a:effectLst>
                  <a:outerShdw blurRad="38100" dist="38100" dir="2700000" algn="tl">
                    <a:srgbClr val="C0C0C0"/>
                  </a:outerShdw>
                </a:effectLst>
              </a:rPr>
              <a:t>2 out of 3 adults (67%) used at least one of four forms of religious media - radio, television, Internet or books.</a:t>
            </a:r>
          </a:p>
        </p:txBody>
      </p:sp>
      <p:sp>
        <p:nvSpPr>
          <p:cNvPr id="558083" name="Rectangle 3"/>
          <p:cNvSpPr>
            <a:spLocks noChangeArrowheads="1"/>
          </p:cNvSpPr>
          <p:nvPr/>
        </p:nvSpPr>
        <p:spPr bwMode="auto">
          <a:xfrm>
            <a:off x="914400" y="6216650"/>
            <a:ext cx="4913313" cy="366713"/>
          </a:xfrm>
          <a:prstGeom prst="rect">
            <a:avLst/>
          </a:prstGeom>
          <a:noFill/>
          <a:ln w="9525">
            <a:noFill/>
            <a:miter lim="800000"/>
            <a:headEnd/>
            <a:tailEnd/>
          </a:ln>
          <a:effectLst/>
        </p:spPr>
        <p:txBody>
          <a:bodyPr wrap="none">
            <a:spAutoFit/>
          </a:bodyPr>
          <a:lstStyle/>
          <a:p>
            <a:pPr eaLnBrk="0" hangingPunct="0">
              <a:spcBef>
                <a:spcPct val="0"/>
              </a:spcBef>
              <a:buFontTx/>
              <a:buNone/>
            </a:pPr>
            <a:r>
              <a:rPr lang="en-US" i="1" dirty="0">
                <a:latin typeface="Verdana" pitchFamily="34" charset="0"/>
              </a:rPr>
              <a:t>The </a:t>
            </a:r>
            <a:r>
              <a:rPr lang="en-US" i="1" dirty="0" err="1">
                <a:latin typeface="Verdana" pitchFamily="34" charset="0"/>
              </a:rPr>
              <a:t>CyberChurch</a:t>
            </a:r>
            <a:r>
              <a:rPr lang="en-US" i="1" dirty="0">
                <a:latin typeface="Verdana" pitchFamily="34" charset="0"/>
              </a:rPr>
              <a:t>, Barna Research Group</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483" name="Rectangle 3"/>
          <p:cNvSpPr>
            <a:spLocks noGrp="1" noChangeArrowheads="1"/>
          </p:cNvSpPr>
          <p:nvPr>
            <p:ph idx="4294967295"/>
          </p:nvPr>
        </p:nvSpPr>
        <p:spPr>
          <a:xfrm>
            <a:off x="152400" y="1447800"/>
            <a:ext cx="7086600" cy="4525963"/>
          </a:xfrm>
        </p:spPr>
        <p:txBody>
          <a:bodyPr>
            <a:normAutofit fontScale="92500" lnSpcReduction="10000"/>
          </a:bodyPr>
          <a:lstStyle/>
          <a:p>
            <a:pPr>
              <a:lnSpc>
                <a:spcPct val="80000"/>
              </a:lnSpc>
            </a:pPr>
            <a:r>
              <a:rPr lang="en-US" sz="3600" b="1" dirty="0"/>
              <a:t>38% </a:t>
            </a:r>
            <a:r>
              <a:rPr lang="en-US" sz="3600" dirty="0"/>
              <a:t>have sent e-mails with spiritual content.</a:t>
            </a:r>
          </a:p>
          <a:p>
            <a:pPr>
              <a:lnSpc>
                <a:spcPct val="80000"/>
              </a:lnSpc>
            </a:pPr>
            <a:r>
              <a:rPr lang="en-US" sz="3600" b="1" dirty="0"/>
              <a:t>32% </a:t>
            </a:r>
            <a:r>
              <a:rPr lang="en-US" sz="3600" dirty="0"/>
              <a:t>have gone online to read news accounts of religious events.</a:t>
            </a:r>
          </a:p>
          <a:p>
            <a:pPr>
              <a:lnSpc>
                <a:spcPct val="80000"/>
              </a:lnSpc>
            </a:pPr>
            <a:r>
              <a:rPr lang="en-US" sz="3600" b="1" dirty="0"/>
              <a:t>21% </a:t>
            </a:r>
            <a:r>
              <a:rPr lang="en-US" sz="3600" dirty="0"/>
              <a:t>have sought information about how to celebrate religious holidays.</a:t>
            </a:r>
          </a:p>
          <a:p>
            <a:pPr>
              <a:lnSpc>
                <a:spcPct val="80000"/>
              </a:lnSpc>
            </a:pPr>
            <a:r>
              <a:rPr lang="en-US" sz="3600" b="1" dirty="0"/>
              <a:t>17% </a:t>
            </a:r>
            <a:r>
              <a:rPr lang="en-US" sz="3600" dirty="0"/>
              <a:t>have looked for information about where they could attend religious services.</a:t>
            </a:r>
          </a:p>
          <a:p>
            <a:pPr>
              <a:lnSpc>
                <a:spcPct val="80000"/>
              </a:lnSpc>
              <a:buFontTx/>
              <a:buNone/>
            </a:pPr>
            <a:endParaRPr lang="en-US"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Facts</a:t>
            </a:r>
            <a:endParaRPr lang="en-US" dirty="0"/>
          </a:p>
        </p:txBody>
      </p:sp>
      <p:sp>
        <p:nvSpPr>
          <p:cNvPr id="3" name="Content Placeholder 2"/>
          <p:cNvSpPr>
            <a:spLocks noGrp="1"/>
          </p:cNvSpPr>
          <p:nvPr>
            <p:ph idx="1"/>
          </p:nvPr>
        </p:nvSpPr>
        <p:spPr/>
        <p:txBody>
          <a:bodyPr/>
          <a:lstStyle/>
          <a:p>
            <a:r>
              <a:rPr lang="en-US" dirty="0" smtClean="0"/>
              <a:t>50% of the mobile Internet traffic in the UK is for Facebook</a:t>
            </a:r>
          </a:p>
          <a:p>
            <a:r>
              <a:rPr lang="en-US" dirty="0"/>
              <a:t>New survey results also show that among adults 18 and older, Facebook has taken over as the social network of choice</a:t>
            </a:r>
          </a:p>
          <a:p>
            <a:r>
              <a:rPr lang="en-US" dirty="0"/>
              <a:t>73% of adult profile owners use Facebook, 48% have a profile on MySpace and 14% use LinkedIn </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84800130"/>
      </p:ext>
    </p:extLst>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9507" name="Rectangle 3"/>
          <p:cNvSpPr>
            <a:spLocks noGrp="1" noChangeArrowheads="1"/>
          </p:cNvSpPr>
          <p:nvPr>
            <p:ph idx="1"/>
          </p:nvPr>
        </p:nvSpPr>
        <p:spPr/>
        <p:txBody>
          <a:bodyPr/>
          <a:lstStyle/>
          <a:p>
            <a:pPr>
              <a:lnSpc>
                <a:spcPct val="80000"/>
              </a:lnSpc>
            </a:pPr>
            <a:r>
              <a:rPr lang="en-US" b="1" dirty="0"/>
              <a:t>17% </a:t>
            </a:r>
            <a:r>
              <a:rPr lang="en-US" dirty="0"/>
              <a:t>have looked for information about where they could attend religious services.</a:t>
            </a:r>
          </a:p>
          <a:p>
            <a:pPr>
              <a:lnSpc>
                <a:spcPct val="80000"/>
              </a:lnSpc>
            </a:pPr>
            <a:r>
              <a:rPr lang="en-US" b="1" dirty="0"/>
              <a:t>7% </a:t>
            </a:r>
            <a:r>
              <a:rPr lang="en-US" dirty="0"/>
              <a:t>have made or responded to online prayer requests.</a:t>
            </a:r>
          </a:p>
          <a:p>
            <a:pPr>
              <a:lnSpc>
                <a:spcPct val="80000"/>
              </a:lnSpc>
            </a:pPr>
            <a:r>
              <a:rPr lang="en-US" b="1" dirty="0"/>
              <a:t>7% </a:t>
            </a:r>
            <a:r>
              <a:rPr lang="en-US" dirty="0"/>
              <a:t>have made donations to religious organizations.</a:t>
            </a:r>
          </a:p>
          <a:p>
            <a:pPr>
              <a:lnSpc>
                <a:spcPct val="80000"/>
              </a:lnSpc>
            </a:pPr>
            <a:r>
              <a:rPr lang="en-US" b="1" dirty="0"/>
              <a:t>64% </a:t>
            </a:r>
            <a:r>
              <a:rPr lang="en-US" dirty="0"/>
              <a:t>of Internet users in the United States perform religious and spiritual activities online.</a:t>
            </a:r>
          </a:p>
        </p:txBody>
      </p:sp>
      <p:sp>
        <p:nvSpPr>
          <p:cNvPr id="4" name="Title 3"/>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50 million will seek to have their religious experience solely through the Internet rather than at a brick-and-mortar church</a:t>
            </a:r>
            <a:r>
              <a:rPr lang="en-US" dirty="0" smtClean="0"/>
              <a:t>.</a:t>
            </a:r>
          </a:p>
          <a:p>
            <a:r>
              <a:rPr lang="en-US" dirty="0" smtClean="0"/>
              <a:t>43% of churches say social media is one of the most effective ways to communicate and engage with people.</a:t>
            </a:r>
          </a:p>
          <a:p>
            <a:r>
              <a:rPr lang="en-US" dirty="0" smtClean="0"/>
              <a:t>77% of people say the church website was an important part of why they chose to go to church</a:t>
            </a:r>
          </a:p>
          <a:p>
            <a:r>
              <a:rPr lang="en-US" dirty="0" smtClean="0"/>
              <a:t>If people can’t connect to your website the may not go to your church</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47884570"/>
      </p:ext>
    </p:extLst>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Examples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tretch>
            <a:fillRect/>
          </a:stretch>
        </p:blipFill>
        <p:spPr>
          <a:xfrm>
            <a:off x="875241" y="1600200"/>
            <a:ext cx="6034617" cy="4525963"/>
          </a:xfrm>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71073251"/>
      </p:ext>
    </p:extLst>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 Jakes</a:t>
            </a:r>
            <a:endParaRPr lang="en-US" dirty="0"/>
          </a:p>
        </p:txBody>
      </p:sp>
      <p:sp>
        <p:nvSpPr>
          <p:cNvPr id="3" name="Content Placeholder 2"/>
          <p:cNvSpPr>
            <a:spLocks noGrp="1"/>
          </p:cNvSpPr>
          <p:nvPr>
            <p:ph idx="1"/>
          </p:nvPr>
        </p:nvSpPr>
        <p:spPr/>
        <p:txBody>
          <a:bodyPr/>
          <a:lstStyle/>
          <a:p>
            <a:r>
              <a:rPr lang="en-US" dirty="0" smtClean="0"/>
              <a:t>Church Website</a:t>
            </a:r>
          </a:p>
          <a:p>
            <a:r>
              <a:rPr lang="en-US" dirty="0" smtClean="0"/>
              <a:t>Branded Website </a:t>
            </a:r>
          </a:p>
          <a:p>
            <a:r>
              <a:rPr lang="en-US" dirty="0" smtClean="0"/>
              <a:t>Twitter </a:t>
            </a:r>
          </a:p>
          <a:p>
            <a:r>
              <a:rPr lang="en-US" dirty="0" err="1" smtClean="0"/>
              <a:t>FackeBook</a:t>
            </a:r>
            <a:r>
              <a:rPr lang="en-US" dirty="0" smtClean="0"/>
              <a:t> http://</a:t>
            </a:r>
            <a:r>
              <a:rPr lang="en-US" dirty="0" err="1" smtClean="0"/>
              <a:t>www.facebook.com/tdjministries</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Joel Osteen</a:t>
            </a:r>
            <a:endParaRPr lang="en-US" dirty="0"/>
          </a:p>
        </p:txBody>
      </p:sp>
      <p:sp>
        <p:nvSpPr>
          <p:cNvPr id="3" name="Content Placeholder 2"/>
          <p:cNvSpPr>
            <a:spLocks noGrp="1"/>
          </p:cNvSpPr>
          <p:nvPr>
            <p:ph idx="1"/>
          </p:nvPr>
        </p:nvSpPr>
        <p:spPr/>
        <p:txBody>
          <a:bodyPr>
            <a:normAutofit/>
          </a:bodyPr>
          <a:lstStyle/>
          <a:p>
            <a:r>
              <a:rPr lang="en-US" dirty="0" smtClean="0"/>
              <a:t>Branded </a:t>
            </a:r>
          </a:p>
          <a:p>
            <a:r>
              <a:rPr lang="en-US" dirty="0" smtClean="0"/>
              <a:t>Church </a:t>
            </a:r>
            <a:r>
              <a:rPr lang="en-US" dirty="0" smtClean="0">
                <a:hlinkClick r:id="rId2"/>
              </a:rPr>
              <a:t>http://www.lakewood.cc/</a:t>
            </a:r>
            <a:endParaRPr lang="en-US" dirty="0" smtClean="0"/>
          </a:p>
          <a:p>
            <a:r>
              <a:rPr lang="en-US" dirty="0" err="1" smtClean="0"/>
              <a:t>Flickr</a:t>
            </a:r>
            <a:endParaRPr lang="en-US" dirty="0" smtClean="0"/>
          </a:p>
          <a:p>
            <a:r>
              <a:rPr lang="en-US" dirty="0" err="1" smtClean="0"/>
              <a:t>Facebook</a:t>
            </a:r>
            <a:endParaRPr lang="en-US" dirty="0" smtClean="0"/>
          </a:p>
          <a:p>
            <a:r>
              <a:rPr lang="en-US" dirty="0" smtClean="0"/>
              <a:t>Twitter</a:t>
            </a:r>
          </a:p>
          <a:p>
            <a:r>
              <a:rPr lang="en-US" dirty="0" err="1" smtClean="0"/>
              <a:t>YouTube</a:t>
            </a:r>
            <a:endParaRPr lang="en-US" dirty="0" smtClean="0"/>
          </a:p>
          <a:p>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Social Media Tactics</a:t>
            </a:r>
            <a:endParaRPr lang="en-US" dirty="0"/>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55534414"/>
      </p:ext>
    </p:extLst>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YouTube</a:t>
            </a:r>
            <a:endParaRPr lang="en-US" dirty="0"/>
          </a:p>
        </p:txBody>
      </p:sp>
      <p:sp>
        <p:nvSpPr>
          <p:cNvPr id="3" name="Content Placeholder 2"/>
          <p:cNvSpPr>
            <a:spLocks noGrp="1"/>
          </p:cNvSpPr>
          <p:nvPr>
            <p:ph idx="1"/>
          </p:nvPr>
        </p:nvSpPr>
        <p:spPr/>
        <p:txBody>
          <a:bodyPr/>
          <a:lstStyle/>
          <a:p>
            <a:r>
              <a:rPr lang="en-US" dirty="0" smtClean="0"/>
              <a:t>Post Compelling personal testimonies</a:t>
            </a:r>
          </a:p>
          <a:p>
            <a:r>
              <a:rPr lang="en-US" dirty="0" smtClean="0"/>
              <a:t>Posting videos of creative ministry and youth programs</a:t>
            </a:r>
          </a:p>
          <a:p>
            <a:r>
              <a:rPr lang="en-US" dirty="0" smtClean="0"/>
              <a:t>Post video promos of upcoming events</a:t>
            </a:r>
          </a:p>
          <a:p>
            <a:r>
              <a:rPr lang="en-US" dirty="0" smtClean="0"/>
              <a:t>Post video excerpts of sermons and conferences</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32263582"/>
      </p:ext>
    </p:extLst>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Facebook</a:t>
            </a:r>
            <a:endParaRPr lang="en-US" dirty="0"/>
          </a:p>
        </p:txBody>
      </p:sp>
      <p:sp>
        <p:nvSpPr>
          <p:cNvPr id="3" name="Content Placeholder 2"/>
          <p:cNvSpPr>
            <a:spLocks noGrp="1"/>
          </p:cNvSpPr>
          <p:nvPr>
            <p:ph idx="1"/>
          </p:nvPr>
        </p:nvSpPr>
        <p:spPr/>
        <p:txBody>
          <a:bodyPr/>
          <a:lstStyle/>
          <a:p>
            <a:r>
              <a:rPr lang="en-US" dirty="0" smtClean="0"/>
              <a:t>Use Facebook’s church app to broadcast live, streaming online worship services</a:t>
            </a:r>
          </a:p>
          <a:p>
            <a:r>
              <a:rPr lang="en-US" dirty="0" smtClean="0"/>
              <a:t>Use Facebook’s Fan Page as your ministry’s website</a:t>
            </a:r>
          </a:p>
          <a:p>
            <a:r>
              <a:rPr lang="en-US" dirty="0" smtClean="0"/>
              <a:t>Use Facebook to post and receive prayer requests.</a:t>
            </a:r>
          </a:p>
          <a:p>
            <a:r>
              <a:rPr lang="en-US" dirty="0" smtClean="0"/>
              <a:t>Stay connected with your church’s youth group.</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47117124"/>
      </p:ext>
    </p:extLst>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Facebook</a:t>
            </a:r>
            <a:endParaRPr lang="en-US" dirty="0"/>
          </a:p>
        </p:txBody>
      </p:sp>
      <p:sp>
        <p:nvSpPr>
          <p:cNvPr id="3" name="Content Placeholder 2"/>
          <p:cNvSpPr>
            <a:spLocks noGrp="1"/>
          </p:cNvSpPr>
          <p:nvPr>
            <p:ph idx="1"/>
          </p:nvPr>
        </p:nvSpPr>
        <p:spPr/>
        <p:txBody>
          <a:bodyPr/>
          <a:lstStyle/>
          <a:p>
            <a:r>
              <a:rPr lang="en-US" dirty="0" smtClean="0"/>
              <a:t>Pastor can post updates about their day.</a:t>
            </a:r>
          </a:p>
          <a:p>
            <a:r>
              <a:rPr lang="en-US" dirty="0" smtClean="0"/>
              <a:t>Post questions on Facebook to stimulate active dialog on issues.</a:t>
            </a:r>
          </a:p>
          <a:p>
            <a:r>
              <a:rPr lang="en-US" dirty="0" smtClean="0"/>
              <a:t>Facebook posts can expose the </a:t>
            </a:r>
            <a:r>
              <a:rPr lang="en-US" dirty="0" err="1" smtClean="0"/>
              <a:t>unchurched</a:t>
            </a:r>
            <a:r>
              <a:rPr lang="en-US" dirty="0" smtClean="0"/>
              <a:t> to Christian fellowship</a:t>
            </a:r>
          </a:p>
          <a:p>
            <a:r>
              <a:rPr lang="en-US" dirty="0" smtClean="0"/>
              <a:t>Conduct surveys</a:t>
            </a:r>
          </a:p>
          <a:p>
            <a:r>
              <a:rPr lang="en-US" dirty="0" smtClean="0"/>
              <a:t>Announce events and news</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18553221"/>
      </p:ext>
    </p:extLst>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Twitter</a:t>
            </a:r>
            <a:endParaRPr lang="en-US" dirty="0"/>
          </a:p>
        </p:txBody>
      </p:sp>
      <p:sp>
        <p:nvSpPr>
          <p:cNvPr id="3" name="Content Placeholder 2"/>
          <p:cNvSpPr>
            <a:spLocks noGrp="1"/>
          </p:cNvSpPr>
          <p:nvPr>
            <p:ph idx="1"/>
          </p:nvPr>
        </p:nvSpPr>
        <p:spPr/>
        <p:txBody>
          <a:bodyPr/>
          <a:lstStyle/>
          <a:p>
            <a:r>
              <a:rPr lang="en-US" dirty="0" smtClean="0"/>
              <a:t>Use Twitter to connect with staff members</a:t>
            </a:r>
          </a:p>
          <a:p>
            <a:r>
              <a:rPr lang="en-US" dirty="0" smtClean="0"/>
              <a:t>Use Twitter to point to your ministry’s blog posts, articles, website, or other resources.</a:t>
            </a:r>
          </a:p>
          <a:p>
            <a:r>
              <a:rPr lang="en-US" dirty="0" smtClean="0"/>
              <a:t>Use Twitter to solicit help for causes</a:t>
            </a:r>
          </a:p>
          <a:p>
            <a:r>
              <a:rPr lang="en-US" dirty="0" smtClean="0"/>
              <a:t>Use Twitter to announce news and events</a:t>
            </a:r>
          </a:p>
          <a:p>
            <a:r>
              <a:rPr lang="en-US" dirty="0" smtClean="0"/>
              <a:t>Use Twitter to solicit prayer requests</a:t>
            </a:r>
          </a:p>
          <a:p>
            <a:r>
              <a:rPr lang="en-US" dirty="0" smtClean="0"/>
              <a:t>Create a Twitter account for each ministry</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36752487"/>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Facts</a:t>
            </a:r>
            <a:endParaRPr lang="en-US" dirty="0"/>
          </a:p>
        </p:txBody>
      </p:sp>
      <p:sp>
        <p:nvSpPr>
          <p:cNvPr id="3" name="Content Placeholder 2"/>
          <p:cNvSpPr>
            <a:spLocks noGrp="1"/>
          </p:cNvSpPr>
          <p:nvPr>
            <p:ph idx="1"/>
          </p:nvPr>
        </p:nvSpPr>
        <p:spPr/>
        <p:txBody>
          <a:bodyPr/>
          <a:lstStyle/>
          <a:p>
            <a:r>
              <a:rPr lang="en-US" dirty="0" smtClean="0"/>
              <a:t>1.7 billion people are logging onto the web on an ongoing bases.</a:t>
            </a:r>
          </a:p>
          <a:p>
            <a:pPr marL="0" indent="0">
              <a:buNone/>
            </a:pPr>
            <a:r>
              <a:rPr lang="en-US" i="1" dirty="0" smtClean="0"/>
              <a:t>Internet World Stats, http://www.internetworldstats.com/stats.htm</a:t>
            </a:r>
            <a:endParaRPr lang="en-US" i="1"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28448993"/>
      </p:ext>
    </p:extLst>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LinkedIn</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02238463"/>
      </p:ext>
    </p:extLst>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a:t>
            </a:r>
            <a:endParaRPr lang="en-US" dirty="0"/>
          </a:p>
        </p:txBody>
      </p:sp>
      <p:sp>
        <p:nvSpPr>
          <p:cNvPr id="3" name="Content Placeholder 2"/>
          <p:cNvSpPr>
            <a:spLocks noGrp="1"/>
          </p:cNvSpPr>
          <p:nvPr>
            <p:ph idx="1"/>
          </p:nvPr>
        </p:nvSpPr>
        <p:spPr/>
        <p:txBody>
          <a:bodyPr>
            <a:normAutofit lnSpcReduction="10000"/>
          </a:bodyPr>
          <a:lstStyle/>
          <a:p>
            <a:r>
              <a:rPr lang="en-US" dirty="0" err="1" smtClean="0"/>
              <a:t>Joomla</a:t>
            </a:r>
            <a:endParaRPr lang="en-US" dirty="0"/>
          </a:p>
          <a:p>
            <a:r>
              <a:rPr lang="en-US" dirty="0" smtClean="0"/>
              <a:t>Drupal</a:t>
            </a:r>
          </a:p>
          <a:p>
            <a:r>
              <a:rPr lang="en-US" dirty="0" smtClean="0"/>
              <a:t>Word Press</a:t>
            </a:r>
          </a:p>
          <a:p>
            <a:r>
              <a:rPr lang="en-US" dirty="0" err="1" smtClean="0"/>
              <a:t>WireCast</a:t>
            </a:r>
            <a:endParaRPr lang="en-US" dirty="0" smtClean="0"/>
          </a:p>
          <a:p>
            <a:r>
              <a:rPr lang="en-US" dirty="0" smtClean="0"/>
              <a:t>Google Analytics</a:t>
            </a:r>
          </a:p>
          <a:p>
            <a:r>
              <a:rPr lang="en-US" dirty="0" smtClean="0"/>
              <a:t>LiveStream.com</a:t>
            </a:r>
          </a:p>
          <a:p>
            <a:r>
              <a:rPr lang="en-US" smtClean="0"/>
              <a:t>Vimeo</a:t>
            </a:r>
            <a:endParaRPr lang="en-US" dirty="0" smtClean="0"/>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75035450"/>
      </p:ext>
    </p:extLst>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 a Plan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Establish a Vision</a:t>
            </a:r>
          </a:p>
          <a:p>
            <a:r>
              <a:rPr lang="en-US" dirty="0" smtClean="0"/>
              <a:t>Identify your audience</a:t>
            </a:r>
          </a:p>
          <a:p>
            <a:r>
              <a:rPr lang="en-US" dirty="0" smtClean="0"/>
              <a:t>Integrate</a:t>
            </a:r>
          </a:p>
          <a:p>
            <a:r>
              <a:rPr lang="en-US" dirty="0" smtClean="0"/>
              <a:t>Culture Change</a:t>
            </a:r>
          </a:p>
          <a:p>
            <a:r>
              <a:rPr lang="en-US" dirty="0" smtClean="0"/>
              <a:t>Capacity</a:t>
            </a:r>
          </a:p>
          <a:p>
            <a:r>
              <a:rPr lang="en-US" dirty="0" smtClean="0"/>
              <a:t>Tactics and Tools</a:t>
            </a:r>
          </a:p>
          <a:p>
            <a:r>
              <a:rPr lang="en-US" dirty="0" smtClean="0"/>
              <a:t>Measure your effectiveness</a:t>
            </a:r>
          </a:p>
          <a:p>
            <a:r>
              <a:rPr lang="en-US" dirty="0" smtClean="0"/>
              <a:t>Experiment</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79560402"/>
      </p:ext>
    </p:extLst>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Ten Steps for Developing a Social Media Marketing Plan</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t>1. </a:t>
            </a:r>
            <a:r>
              <a:rPr lang="en-US" b="1" dirty="0" smtClean="0"/>
              <a:t>Think about the </a:t>
            </a:r>
            <a:r>
              <a:rPr lang="en-US" b="1" u="sng" dirty="0" smtClean="0"/>
              <a:t>other promotional tactics</a:t>
            </a:r>
            <a:r>
              <a:rPr lang="en-US" dirty="0" smtClean="0"/>
              <a:t> you are already using and how social media fits in with them. </a:t>
            </a:r>
          </a:p>
          <a:p>
            <a:r>
              <a:rPr lang="en-US" dirty="0" smtClean="0"/>
              <a:t>2</a:t>
            </a:r>
            <a:r>
              <a:rPr lang="en-US" b="1" dirty="0" smtClean="0"/>
              <a:t>. Decide how high a priority should be placed on social marketing</a:t>
            </a:r>
            <a:r>
              <a:rPr lang="en-US" dirty="0" smtClean="0"/>
              <a:t>, compared with your other marketing activities. How many hours a week can you devote to it?</a:t>
            </a:r>
            <a:r>
              <a:rPr lang="en-US" b="1" dirty="0" smtClean="0"/>
              <a:t> </a:t>
            </a:r>
          </a:p>
          <a:p>
            <a:r>
              <a:rPr lang="en-US" b="1" dirty="0" smtClean="0"/>
              <a:t>3. Determine what target audiences you want to reach through social marketing.</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4. Set objectives, describing what you hope to gain by marketing through social media.  </a:t>
            </a:r>
          </a:p>
          <a:p>
            <a:r>
              <a:rPr lang="en-US" b="1" dirty="0" smtClean="0"/>
              <a:t>Based on your objectives, set specific, achievable, and measurable goals for your social marketing activities</a:t>
            </a:r>
            <a:r>
              <a:rPr lang="en-US" dirty="0" smtClean="0"/>
              <a:t>. </a:t>
            </a:r>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6. Develop your</a:t>
            </a:r>
            <a:r>
              <a:rPr lang="en-US" b="1" u="sng" dirty="0" smtClean="0"/>
              <a:t> branding</a:t>
            </a:r>
            <a:r>
              <a:rPr lang="en-US" dirty="0" smtClean="0"/>
              <a:t> </a:t>
            </a:r>
          </a:p>
          <a:p>
            <a:r>
              <a:rPr lang="en-US" b="1" dirty="0" smtClean="0"/>
              <a:t>7. Determine which social marketing tactics are the best fit for your book, your audiences, your objectives, and your available time.  </a:t>
            </a:r>
            <a:endParaRPr lang="en-US" dirty="0" smtClean="0"/>
          </a:p>
          <a:p>
            <a:r>
              <a:rPr lang="en-US" b="1" dirty="0" smtClean="0"/>
              <a:t>Decide how you will measure the effectiveness of your social marketing efforts. What metrics will you track and what tools will you use to measure them. </a:t>
            </a:r>
            <a:r>
              <a:rPr lang="en-US" dirty="0" smtClean="0"/>
              <a:t> </a:t>
            </a:r>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9. Implement your chosen social marketing tactics, one at a time.</a:t>
            </a:r>
          </a:p>
          <a:p>
            <a:r>
              <a:rPr lang="en-US" b="1" dirty="0" smtClean="0"/>
              <a:t>10. Evaluate your progress periodically</a:t>
            </a:r>
            <a:r>
              <a:rPr lang="en-US" dirty="0" smtClean="0"/>
              <a:t>. Can you tell which activities are generating the best results? Are some activities taking up too much of your time? Make adjustments to your strategy as necessary.</a:t>
            </a:r>
            <a:br>
              <a:rPr lang="en-US" dirty="0" smtClean="0"/>
            </a:br>
            <a:endParaRPr lang="en-US" dirty="0" smtClean="0"/>
          </a:p>
          <a:p>
            <a:pPr>
              <a:buNone/>
            </a:pPr>
            <a:r>
              <a:rPr lang="en-US" i="1" dirty="0" smtClean="0"/>
              <a:t>Excerpted from The Savvy Book Marketer's Guide to Successful Social Marketing by Dana Lynn Smith.  </a:t>
            </a:r>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Objectives of Using Social Media</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1. Listening.  </a:t>
            </a:r>
            <a:r>
              <a:rPr lang="en-US" dirty="0" smtClean="0"/>
              <a:t>Social Media is a conversation.  As people participate you will have the opportunity to learn and benefit from those takeaways.</a:t>
            </a:r>
            <a:r>
              <a:rPr lang="en-US" b="1" dirty="0" smtClean="0"/>
              <a:t> </a:t>
            </a:r>
            <a:r>
              <a:rPr lang="en-US" dirty="0" smtClean="0"/>
              <a:t/>
            </a:r>
            <a:br>
              <a:rPr lang="en-US" dirty="0" smtClean="0"/>
            </a:br>
            <a:r>
              <a:rPr lang="en-US" dirty="0" smtClean="0"/>
              <a:t/>
            </a:r>
            <a:br>
              <a:rPr lang="en-US" dirty="0" smtClean="0"/>
            </a:br>
            <a:r>
              <a:rPr lang="en-US" b="1" dirty="0" smtClean="0"/>
              <a:t>2. Talking.</a:t>
            </a:r>
            <a:r>
              <a:rPr lang="en-US" dirty="0" smtClean="0"/>
              <a:t> Use Social Media as an opportunity to double down on your communication regarding your church's vision or communicate opportunities to serve.  There is so much noise in our culture, so it doesn't hurt to have another conduit to communicate.</a:t>
            </a:r>
            <a:br>
              <a:rPr lang="en-US" dirty="0" smtClean="0"/>
            </a:br>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Focus on mobile digital devices and cell phones</a:t>
            </a:r>
          </a:p>
          <a:p>
            <a:r>
              <a:rPr lang="en-US" dirty="0" smtClean="0"/>
              <a:t>Become an expert on search optimization</a:t>
            </a:r>
          </a:p>
          <a:p>
            <a:r>
              <a:rPr lang="en-US" dirty="0" smtClean="0"/>
              <a:t>Become familiar with convergence</a:t>
            </a:r>
          </a:p>
          <a:p>
            <a:r>
              <a:rPr lang="en-US" dirty="0" smtClean="0"/>
              <a:t>Stay up to date</a:t>
            </a:r>
          </a:p>
          <a:p>
            <a:r>
              <a:rPr lang="en-US" dirty="0" smtClean="0"/>
              <a:t>Learn how to tell the story of Christ in 60 seconds.</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75784892"/>
      </p:ext>
    </p:extLst>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are your resources (money, talent, time, volunteers)</a:t>
            </a:r>
          </a:p>
          <a:p>
            <a:r>
              <a:rPr lang="en-US" dirty="0" smtClean="0"/>
              <a:t>Who is your target audience? What are their cultural, religious, political, socioeconomic, age, and gender </a:t>
            </a:r>
            <a:r>
              <a:rPr lang="en-US" dirty="0" err="1" smtClean="0"/>
              <a:t>distinctives</a:t>
            </a:r>
            <a:r>
              <a:rPr lang="en-US" dirty="0" smtClean="0"/>
              <a:t>?</a:t>
            </a:r>
          </a:p>
          <a:p>
            <a:r>
              <a:rPr lang="en-US" dirty="0" smtClean="0"/>
              <a:t>What tools/methods will work to reach your target audience online?</a:t>
            </a:r>
          </a:p>
          <a:p>
            <a:r>
              <a:rPr lang="en-US" dirty="0" smtClean="0"/>
              <a:t>What platform or platforms  will I use?</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53836479"/>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a:t>
            </a:r>
            <a:endParaRPr lang="en-US" dirty="0"/>
          </a:p>
        </p:txBody>
      </p:sp>
      <p:sp>
        <p:nvSpPr>
          <p:cNvPr id="3" name="Content Placeholder 2"/>
          <p:cNvSpPr>
            <a:spLocks noGrp="1"/>
          </p:cNvSpPr>
          <p:nvPr>
            <p:ph idx="1"/>
          </p:nvPr>
        </p:nvSpPr>
        <p:spPr/>
        <p:txBody>
          <a:bodyPr/>
          <a:lstStyle/>
          <a:p>
            <a:r>
              <a:rPr lang="en-US" dirty="0" smtClean="0"/>
              <a:t>Social Networking</a:t>
            </a:r>
          </a:p>
          <a:p>
            <a:r>
              <a:rPr lang="en-US" dirty="0" smtClean="0"/>
              <a:t>Blogging</a:t>
            </a:r>
          </a:p>
          <a:p>
            <a:r>
              <a:rPr lang="en-US" dirty="0" smtClean="0"/>
              <a:t>Micro blogging</a:t>
            </a:r>
          </a:p>
          <a:p>
            <a:r>
              <a:rPr lang="en-US" dirty="0" smtClean="0"/>
              <a:t>Video </a:t>
            </a:r>
          </a:p>
          <a:p>
            <a:r>
              <a:rPr lang="en-US" dirty="0" smtClean="0"/>
              <a:t>Photos Sharing</a:t>
            </a:r>
          </a:p>
          <a:p>
            <a:r>
              <a:rPr lang="en-US" dirty="0" smtClean="0"/>
              <a:t>Podcasting</a:t>
            </a:r>
            <a:endParaRPr 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How often will you update your site?</a:t>
            </a:r>
          </a:p>
          <a:p>
            <a:r>
              <a:rPr lang="en-US" dirty="0" smtClean="0"/>
              <a:t>Will you respond to email personally?</a:t>
            </a:r>
          </a:p>
          <a:p>
            <a:r>
              <a:rPr lang="en-US" dirty="0" smtClean="0"/>
              <a:t>How will you monitor your site?</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27268001"/>
      </p:ext>
    </p:extLst>
  </p:cSld>
  <p:clrMapOvr>
    <a:masterClrMapping/>
  </p:clrMapOvr>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3. Energizing</a:t>
            </a:r>
            <a:r>
              <a:rPr lang="en-US" dirty="0" smtClean="0"/>
              <a:t>.  This is similar to talking, but the objective here is to mobilize and empower the champions and connectors in the church to be the fuel of the ministry. </a:t>
            </a:r>
            <a:br>
              <a:rPr lang="en-US" dirty="0" smtClean="0"/>
            </a:br>
            <a:r>
              <a:rPr lang="en-US" dirty="0" smtClean="0"/>
              <a:t/>
            </a:r>
            <a:br>
              <a:rPr lang="en-US" dirty="0" smtClean="0"/>
            </a:br>
            <a:r>
              <a:rPr lang="en-US" b="1" dirty="0" smtClean="0"/>
              <a:t>4. Supporting</a:t>
            </a:r>
            <a:r>
              <a:rPr lang="en-US" dirty="0" smtClean="0"/>
              <a:t>.  Through Social Media, your church can provide others the tools and  resources they need for spiritual growth.</a:t>
            </a:r>
            <a:br>
              <a:rPr lang="en-US" dirty="0" smtClean="0"/>
            </a:br>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5. Connecting</a:t>
            </a:r>
            <a:r>
              <a:rPr lang="en-US" dirty="0" smtClean="0"/>
              <a:t>.  The objective of Social Media is to connect people together, to have them talk to one another.  So your role is to act as a facilitator to help those in your church engage and come together toward a common mission and objectives.</a:t>
            </a:r>
          </a:p>
          <a:p>
            <a:pPr>
              <a:buNone/>
            </a:pPr>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Activity</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5" name="Content Placeholder 4"/>
          <p:cNvSpPr>
            <a:spLocks noGrp="1"/>
          </p:cNvSpPr>
          <p:nvPr>
            <p:ph idx="1"/>
          </p:nvPr>
        </p:nvSpPr>
        <p:spPr/>
        <p:txBody>
          <a:bodyPr/>
          <a:lstStyle/>
          <a:p>
            <a:r>
              <a:rPr lang="en-US" dirty="0" smtClean="0"/>
              <a:t>Lynda.com - Training</a:t>
            </a:r>
          </a:p>
          <a:p>
            <a:r>
              <a:rPr lang="en-US" dirty="0" smtClean="0"/>
              <a:t>Net Casters: Using the Internet to make fishers of men, Craig Von </a:t>
            </a:r>
            <a:r>
              <a:rPr lang="en-US" dirty="0" err="1" smtClean="0"/>
              <a:t>Buseck</a:t>
            </a:r>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5" name="Content Placeholder 4"/>
          <p:cNvSpPr>
            <a:spLocks noGrp="1"/>
          </p:cNvSpPr>
          <p:nvPr>
            <p:ph idx="1"/>
          </p:nvPr>
        </p:nvSpPr>
        <p:spPr/>
        <p:txBody>
          <a:bodyPr/>
          <a:lstStyle/>
          <a:p>
            <a:r>
              <a:rPr lang="en-US" dirty="0" smtClean="0">
                <a:hlinkClick r:id="rId2"/>
              </a:rPr>
              <a:t>http://blog.ourchurch.com/</a:t>
            </a:r>
            <a:endParaRPr lang="en-US" dirty="0" smtClean="0"/>
          </a:p>
          <a:p>
            <a:r>
              <a:rPr lang="en-US" dirty="0" smtClean="0">
                <a:hlinkClick r:id="rId3"/>
              </a:rPr>
              <a:t>http://www.internetevangelismday.com/</a:t>
            </a:r>
            <a:endParaRPr lang="en-US" dirty="0" smtClean="0"/>
          </a:p>
          <a:p>
            <a:r>
              <a:rPr lang="en-US" dirty="0" smtClean="0">
                <a:hlinkClick r:id="rId4"/>
              </a:rPr>
              <a:t>http://www.webevangelism.com/</a:t>
            </a:r>
            <a:endParaRPr lang="en-US" dirty="0" smtClean="0"/>
          </a:p>
          <a:p>
            <a:r>
              <a:rPr lang="en-US" dirty="0" smtClean="0">
                <a:hlinkClick r:id="rId5"/>
              </a:rPr>
              <a:t>http://www.fishthe.net/</a:t>
            </a:r>
            <a:endParaRPr lang="en-US" dirty="0" smtClean="0"/>
          </a:p>
          <a:p>
            <a:r>
              <a:rPr lang="en-US" dirty="0" smtClean="0">
                <a:hlinkClick r:id="rId6"/>
              </a:rPr>
              <a:t>http://www.churchmarketingsucks.com/</a:t>
            </a:r>
            <a:endParaRPr lang="en-US" dirty="0" smtClean="0"/>
          </a:p>
          <a:p>
            <a:r>
              <a:rPr lang="en-US" dirty="0" smtClean="0"/>
              <a:t>http://</a:t>
            </a:r>
            <a:r>
              <a:rPr lang="en-US" dirty="0" err="1" smtClean="0"/>
              <a:t>ministrymarketingsolutions.blogspot.com</a:t>
            </a:r>
            <a:r>
              <a:rPr lang="en-US" dirty="0" smtClean="0"/>
              <a:t>/</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196298734"/>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http://</a:t>
            </a:r>
            <a:r>
              <a:rPr lang="en-US" dirty="0" err="1" smtClean="0"/>
              <a:t>www.mailchimp.com</a:t>
            </a:r>
            <a:r>
              <a:rPr lang="en-US" dirty="0" smtClean="0"/>
              <a:t>/churches/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Popular Social Media Sites</a:t>
            </a:r>
            <a:endParaRPr lang="en-US" dirty="0"/>
          </a:p>
        </p:txBody>
      </p:sp>
      <p:sp>
        <p:nvSpPr>
          <p:cNvPr id="3" name="Content Placeholder 2"/>
          <p:cNvSpPr>
            <a:spLocks noGrp="1"/>
          </p:cNvSpPr>
          <p:nvPr>
            <p:ph idx="1"/>
          </p:nvPr>
        </p:nvSpPr>
        <p:spPr/>
        <p:txBody>
          <a:bodyPr/>
          <a:lstStyle/>
          <a:p>
            <a:r>
              <a:rPr lang="en-US" dirty="0" err="1" smtClean="0"/>
              <a:t>Facebook</a:t>
            </a:r>
            <a:endParaRPr lang="en-US" dirty="0" smtClean="0"/>
          </a:p>
          <a:p>
            <a:r>
              <a:rPr lang="en-US" dirty="0" smtClean="0"/>
              <a:t>Twitter </a:t>
            </a:r>
          </a:p>
          <a:p>
            <a:r>
              <a:rPr lang="en-US" dirty="0" smtClean="0"/>
              <a:t>FLICKR</a:t>
            </a:r>
          </a:p>
          <a:p>
            <a:r>
              <a:rPr lang="en-US" dirty="0" err="1" smtClean="0"/>
              <a:t>LiveStream</a:t>
            </a:r>
            <a:endParaRPr lang="en-US" dirty="0" smtClean="0"/>
          </a:p>
          <a:p>
            <a:r>
              <a:rPr lang="en-US" dirty="0" smtClean="0"/>
              <a:t>YouTube</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798140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al">
  <a:themeElements>
    <a:clrScheme name="Metal">
      <a:dk1>
        <a:sysClr val="windowText" lastClr="000000"/>
      </a:dk1>
      <a:lt1>
        <a:sysClr val="window" lastClr="FFFFFF"/>
      </a:lt1>
      <a:dk2>
        <a:srgbClr val="32363B"/>
      </a:dk2>
      <a:lt2>
        <a:srgbClr val="CACFD3"/>
      </a:lt2>
      <a:accent1>
        <a:srgbClr val="6283AD"/>
      </a:accent1>
      <a:accent2>
        <a:srgbClr val="324966"/>
      </a:accent2>
      <a:accent3>
        <a:srgbClr val="5B9EA4"/>
      </a:accent3>
      <a:accent4>
        <a:srgbClr val="1D5B57"/>
      </a:accent4>
      <a:accent5>
        <a:srgbClr val="1B4430"/>
      </a:accent5>
      <a:accent6>
        <a:srgbClr val="2F3C35"/>
      </a:accent6>
      <a:hlink>
        <a:srgbClr val="ED7307"/>
      </a:hlink>
      <a:folHlink>
        <a:srgbClr val="6D6F71"/>
      </a:folHlink>
    </a:clrScheme>
    <a:fontScheme name="Metal">
      <a:majorFont>
        <a:latin typeface="Eurostile"/>
        <a:ea typeface=""/>
        <a:cs typeface=""/>
        <a:font script="Jpan" typeface="ＭＳ Ｐゴシック"/>
      </a:majorFont>
      <a:minorFont>
        <a:latin typeface="Eurostile"/>
        <a:ea typeface=""/>
        <a:cs typeface=""/>
        <a:font script="Jpan" typeface="ＭＳ Ｐゴシック"/>
      </a:minorFont>
    </a:fontScheme>
    <a:fmtScheme name="Metal">
      <a:fillStyleLst>
        <a:solidFill>
          <a:schemeClr val="phClr"/>
        </a:solidFill>
        <a:gradFill rotWithShape="1">
          <a:gsLst>
            <a:gs pos="0">
              <a:schemeClr val="phClr">
                <a:tint val="100000"/>
                <a:shade val="60000"/>
                <a:satMod val="130000"/>
              </a:schemeClr>
            </a:gs>
            <a:gs pos="100000">
              <a:schemeClr val="phClr">
                <a:tint val="70000"/>
                <a:shade val="94000"/>
                <a:satMod val="135000"/>
              </a:schemeClr>
            </a:gs>
          </a:gsLst>
          <a:lin ang="16200000" scaled="1"/>
        </a:gradFill>
        <a:gradFill rotWithShape="1">
          <a:gsLst>
            <a:gs pos="0">
              <a:schemeClr val="phClr">
                <a:shade val="60000"/>
                <a:satMod val="130000"/>
              </a:schemeClr>
            </a:gs>
            <a:gs pos="100000">
              <a:schemeClr val="phClr">
                <a:tint val="70000"/>
                <a:shade val="94000"/>
                <a:satMod val="135000"/>
              </a:schemeClr>
            </a:gs>
          </a:gsLst>
          <a:lin ang="16200000" scaled="1"/>
        </a:gradFill>
      </a:fillStyleLst>
      <a:lnStyleLst>
        <a:ln w="12700" cap="flat" cmpd="sng" algn="ctr">
          <a:solidFill>
            <a:schemeClr val="phClr">
              <a:shade val="95000"/>
              <a:satMod val="105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50800" dist="25400" dir="13500000">
              <a:srgbClr val="808080">
                <a:alpha val="75000"/>
              </a:srgbClr>
            </a:innerShdw>
            <a:outerShdw blurRad="38100" dist="12700" dir="5400000" rotWithShape="0">
              <a:srgbClr val="FFFFFF">
                <a:alpha val="35000"/>
              </a:srgbClr>
            </a:outerShdw>
          </a:effectLst>
        </a:effectStyle>
        <a:effectStyle>
          <a:effectLst>
            <a:outerShdw blurRad="50800" dist="25400" dir="5400000" rotWithShape="0">
              <a:srgbClr val="000000">
                <a:alpha val="35000"/>
              </a:srgbClr>
            </a:outerShdw>
          </a:effectLst>
          <a:scene3d>
            <a:camera prst="orthographicFront">
              <a:rot lat="0" lon="0" rev="0"/>
            </a:camera>
            <a:lightRig rig="twoPt" dir="t">
              <a:rot lat="0" lon="0" rev="3000000"/>
            </a:lightRig>
          </a:scene3d>
          <a:sp3d contourW="15875" prstMaterial="matte">
            <a:bevelT w="63500" h="50800" prst="angle"/>
            <a:contourClr>
              <a:schemeClr val="lt1"/>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Metal.thmx</Template>
  <TotalTime>989</TotalTime>
  <Words>3477</Words>
  <Application>Microsoft Office PowerPoint</Application>
  <PresentationFormat>On-screen Show (4:3)</PresentationFormat>
  <Paragraphs>228</Paragraphs>
  <Slides>86</Slides>
  <Notes>7</Notes>
  <HiddenSlides>0</HiddenSlides>
  <MMClips>0</MMClips>
  <ScaleCrop>false</ScaleCrop>
  <HeadingPairs>
    <vt:vector size="4" baseType="variant">
      <vt:variant>
        <vt:lpstr>Design Template</vt:lpstr>
      </vt:variant>
      <vt:variant>
        <vt:i4>1</vt:i4>
      </vt:variant>
      <vt:variant>
        <vt:lpstr>Slide Titles</vt:lpstr>
      </vt:variant>
      <vt:variant>
        <vt:i4>86</vt:i4>
      </vt:variant>
    </vt:vector>
  </HeadingPairs>
  <TitlesOfParts>
    <vt:vector size="87" baseType="lpstr">
      <vt:lpstr>Metal</vt:lpstr>
      <vt:lpstr>Social Ministry Tactics to Help Your Ministry</vt:lpstr>
      <vt:lpstr>What is Social Media and why should we get involved with it?</vt:lpstr>
      <vt:lpstr>What is Social Media</vt:lpstr>
      <vt:lpstr>Social Media Facts</vt:lpstr>
      <vt:lpstr>Social Media Facts</vt:lpstr>
      <vt:lpstr>Social Media Facts</vt:lpstr>
      <vt:lpstr>Social Media Facts</vt:lpstr>
      <vt:lpstr>Social Media</vt:lpstr>
      <vt:lpstr>Popular Social Media Sites</vt:lpstr>
      <vt:lpstr>Kristi’s Story</vt:lpstr>
      <vt:lpstr>Wintley Phipps on YouTube</vt:lpstr>
      <vt:lpstr>Our Mission</vt:lpstr>
      <vt:lpstr>Slide 13</vt:lpstr>
      <vt:lpstr>Slide 14</vt:lpstr>
      <vt:lpstr>Slide 15</vt:lpstr>
      <vt:lpstr>Current Internet Evangelism Strategies</vt:lpstr>
      <vt:lpstr>99 to 1 Problem</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How Churches Use Social Media</vt:lpstr>
      <vt:lpstr>Slide 46</vt:lpstr>
      <vt:lpstr>Slide 47</vt:lpstr>
      <vt:lpstr>Internet Trends</vt:lpstr>
      <vt:lpstr>Adult Usage</vt:lpstr>
      <vt:lpstr>Cell Phone Usage</vt:lpstr>
      <vt:lpstr>Cell Phone Usage</vt:lpstr>
      <vt:lpstr>Mobile Web</vt:lpstr>
      <vt:lpstr>Text Messaging</vt:lpstr>
      <vt:lpstr>Slide 54</vt:lpstr>
      <vt:lpstr>Slide 55</vt:lpstr>
      <vt:lpstr>Slide 56</vt:lpstr>
      <vt:lpstr>Slide 57</vt:lpstr>
      <vt:lpstr>Slide 58</vt:lpstr>
      <vt:lpstr>Slide 59</vt:lpstr>
      <vt:lpstr>Slide 60</vt:lpstr>
      <vt:lpstr>Slide 61</vt:lpstr>
      <vt:lpstr>Some Examples</vt:lpstr>
      <vt:lpstr>TD Jakes</vt:lpstr>
      <vt:lpstr>Joel Osteen</vt:lpstr>
      <vt:lpstr>Social Media Tactics</vt:lpstr>
      <vt:lpstr>YouTube</vt:lpstr>
      <vt:lpstr>Facebook</vt:lpstr>
      <vt:lpstr>Facebook</vt:lpstr>
      <vt:lpstr>Twitter</vt:lpstr>
      <vt:lpstr>LinkedIn</vt:lpstr>
      <vt:lpstr>Tools</vt:lpstr>
      <vt:lpstr>Develop a Plan</vt:lpstr>
      <vt:lpstr>Ten Steps for Developing a Social Media Marketing Plan</vt:lpstr>
      <vt:lpstr>Slide 74</vt:lpstr>
      <vt:lpstr>Slide 75</vt:lpstr>
      <vt:lpstr>Slide 76</vt:lpstr>
      <vt:lpstr>5 Objectives of Using Social Media</vt:lpstr>
      <vt:lpstr>Slide 78</vt:lpstr>
      <vt:lpstr>Slide 79</vt:lpstr>
      <vt:lpstr>Slide 80</vt:lpstr>
      <vt:lpstr>Slide 81</vt:lpstr>
      <vt:lpstr>Slide 82</vt:lpstr>
      <vt:lpstr>Activity</vt:lpstr>
      <vt:lpstr>Resources</vt:lpstr>
      <vt:lpstr>Resources</vt:lpstr>
      <vt:lpstr>Slide 86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dc:creator>
  <cp:lastModifiedBy>Robert Henley</cp:lastModifiedBy>
  <cp:revision>42</cp:revision>
  <dcterms:created xsi:type="dcterms:W3CDTF">2012-01-16T18:49:47Z</dcterms:created>
  <dcterms:modified xsi:type="dcterms:W3CDTF">2012-01-16T18:52:21Z</dcterms:modified>
</cp:coreProperties>
</file>