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(null)" ContentType="image/x-em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5"/>
  </p:notesMasterIdLst>
  <p:handoutMasterIdLst>
    <p:handoutMasterId r:id="rId36"/>
  </p:handoutMasterIdLst>
  <p:sldIdLst>
    <p:sldId id="260" r:id="rId2"/>
    <p:sldId id="302" r:id="rId3"/>
    <p:sldId id="262" r:id="rId4"/>
    <p:sldId id="303" r:id="rId5"/>
    <p:sldId id="304" r:id="rId6"/>
    <p:sldId id="305" r:id="rId7"/>
    <p:sldId id="306" r:id="rId8"/>
    <p:sldId id="261" r:id="rId9"/>
    <p:sldId id="289" r:id="rId10"/>
    <p:sldId id="290" r:id="rId11"/>
    <p:sldId id="291" r:id="rId12"/>
    <p:sldId id="272" r:id="rId13"/>
    <p:sldId id="273" r:id="rId14"/>
    <p:sldId id="268" r:id="rId15"/>
    <p:sldId id="292" r:id="rId16"/>
    <p:sldId id="270" r:id="rId17"/>
    <p:sldId id="293" r:id="rId18"/>
    <p:sldId id="264" r:id="rId19"/>
    <p:sldId id="294" r:id="rId20"/>
    <p:sldId id="265" r:id="rId21"/>
    <p:sldId id="295" r:id="rId22"/>
    <p:sldId id="296" r:id="rId23"/>
    <p:sldId id="276" r:id="rId24"/>
    <p:sldId id="277" r:id="rId25"/>
    <p:sldId id="278" r:id="rId26"/>
    <p:sldId id="279" r:id="rId27"/>
    <p:sldId id="298" r:id="rId28"/>
    <p:sldId id="280" r:id="rId29"/>
    <p:sldId id="285" r:id="rId30"/>
    <p:sldId id="287" r:id="rId31"/>
    <p:sldId id="299" r:id="rId32"/>
    <p:sldId id="300" r:id="rId33"/>
    <p:sldId id="301" r:id="rId3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20"/>
    <p:restoredTop sz="94689"/>
  </p:normalViewPr>
  <p:slideViewPr>
    <p:cSldViewPr snapToGrid="0" snapToObjects="1">
      <p:cViewPr varScale="1">
        <p:scale>
          <a:sx n="88" d="100"/>
          <a:sy n="88" d="100"/>
        </p:scale>
        <p:origin x="176" y="4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B539695-BAC4-E542-9898-E4253411853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AD50F8A-E453-364C-B7B8-9F4D66A6BBD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F30486-FD7B-CE4D-94F6-7D464A4DDFF1}" type="datetimeFigureOut">
              <a:rPr lang="en-US" smtClean="0"/>
              <a:t>3/28/18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6338F4E-0BED-A641-9118-80B2333AFE6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E9F9C3B-8175-4D4C-8D9C-FA96680B43E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5A18D4-4163-164F-97B7-DF400703CF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84881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A003AF-3E8D-1A4D-AAF8-D4A2190A8217}" type="datetimeFigureOut">
              <a:rPr lang="en-US" smtClean="0"/>
              <a:t>3/28/18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DCA6C9-1D63-3B4B-897E-74C1762511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8667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DCA6C9-1D63-3B4B-897E-74C1762511C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96428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E87D98-EE59-467D-A80E-37705DE5DB6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4953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E87D98-EE59-467D-A80E-37705DE5DB6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14615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E87D98-EE59-467D-A80E-37705DE5DB60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2204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E87D98-EE59-467D-A80E-37705DE5DB60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566454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/>
              <a:t>Pay stub</a:t>
            </a:r>
            <a:r>
              <a:rPr lang="en-US" altLang="en-US" baseline="0" dirty="0"/>
              <a:t> for a single mom </a:t>
            </a:r>
            <a:r>
              <a:rPr lang="en-US" altLang="en-US" dirty="0"/>
              <a:t>earning 40K in NYC.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E87D98-EE59-467D-A80E-37705DE5DB60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25639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E87D98-EE59-467D-A80E-37705DE5DB60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27524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E87D98-EE59-467D-A80E-37705DE5DB60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74597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E87D98-EE59-467D-A80E-37705DE5DB60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457008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E87D98-EE59-467D-A80E-37705DE5DB60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205028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E87D98-EE59-467D-A80E-37705DE5DB60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47669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E87D98-EE59-467D-A80E-37705DE5DB6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5491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E87D98-EE59-467D-A80E-37705DE5DB60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583426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E87D98-EE59-467D-A80E-37705DE5DB60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67165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E87D98-EE59-467D-A80E-37705DE5DB60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276377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E87D98-EE59-467D-A80E-37705DE5DB60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370130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E87D98-EE59-467D-A80E-37705DE5DB60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146163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E87D98-EE59-467D-A80E-37705DE5DB60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773311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E87D98-EE59-467D-A80E-37705DE5DB60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737092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E87D98-EE59-467D-A80E-37705DE5DB60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22179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E87D98-EE59-467D-A80E-37705DE5DB60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379482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E87D98-EE59-467D-A80E-37705DE5DB60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2780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E87D98-EE59-467D-A80E-37705DE5DB6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78743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E87D98-EE59-467D-A80E-37705DE5DB60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467758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E87D98-EE59-467D-A80E-37705DE5DB60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39577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DCA6C9-1D63-3B4B-897E-74C1762511C2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942882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DCA6C9-1D63-3B4B-897E-74C1762511C2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14896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E87D98-EE59-467D-A80E-37705DE5DB6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4385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E87D98-EE59-467D-A80E-37705DE5DB6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17204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E87D98-EE59-467D-A80E-37705DE5DB6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7366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E87D98-EE59-467D-A80E-37705DE5DB6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05540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E87D98-EE59-467D-A80E-37705DE5DB6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4140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E87D98-EE59-467D-A80E-37705DE5DB6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92204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FontTx/>
              <a:buNone/>
              <a:defRPr sz="2600" baseline="0"/>
            </a:lvl1pPr>
            <a:lvl2pPr>
              <a:spcBef>
                <a:spcPts val="1100"/>
              </a:spcBef>
              <a:defRPr sz="2000" baseline="0">
                <a:latin typeface="Myriad Pro Light" charset="0"/>
              </a:defRPr>
            </a:lvl2pPr>
            <a:lvl3pPr>
              <a:spcBef>
                <a:spcPts val="1100"/>
              </a:spcBef>
              <a:defRPr sz="1800" baseline="0">
                <a:latin typeface="Myriad Pro Light" charset="0"/>
              </a:defRPr>
            </a:lvl3pPr>
            <a:lvl4pPr>
              <a:spcBef>
                <a:spcPts val="1100"/>
              </a:spcBef>
              <a:defRPr sz="1600" baseline="0">
                <a:latin typeface="Myriad Pro Light" charset="0"/>
              </a:defRPr>
            </a:lvl4pPr>
            <a:lvl5pPr>
              <a:spcBef>
                <a:spcPts val="1100"/>
              </a:spcBef>
              <a:defRPr sz="1400" baseline="0">
                <a:latin typeface="Myriad Pro Light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4292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Myriad Pro Regular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7624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 baseline="0">
          <a:solidFill>
            <a:schemeClr val="bg1"/>
          </a:solidFill>
          <a:latin typeface="Myriad Pro bold condensed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FontTx/>
        <a:buNone/>
        <a:defRPr sz="2800" b="0" i="0" kern="1200">
          <a:solidFill>
            <a:schemeClr val="tx1"/>
          </a:solidFill>
          <a:latin typeface="Myriad Pro Regular" charset="0"/>
          <a:ea typeface="+mn-ea"/>
          <a:cs typeface="+mn-cs"/>
        </a:defRPr>
      </a:lvl1pPr>
      <a:lvl2pPr marL="50292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Wingdings" charset="2"/>
        <a:buChar char="§"/>
        <a:defRPr sz="2400" b="0" i="0" kern="1200" baseline="0">
          <a:solidFill>
            <a:schemeClr val="tx1"/>
          </a:solidFill>
          <a:latin typeface="Myriad Pro Light" charset="0"/>
          <a:ea typeface="+mn-ea"/>
          <a:cs typeface="+mn-cs"/>
        </a:defRPr>
      </a:lvl2pPr>
      <a:lvl3pPr marL="77724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Wingdings" charset="2"/>
        <a:buChar char="§"/>
        <a:defRPr sz="2000" b="0" i="0" kern="1200" baseline="0">
          <a:solidFill>
            <a:schemeClr val="tx1"/>
          </a:solidFill>
          <a:latin typeface="Myriad Pro Light" charset="0"/>
          <a:ea typeface="+mn-ea"/>
          <a:cs typeface="+mn-cs"/>
        </a:defRPr>
      </a:lvl3pPr>
      <a:lvl4pPr marL="105156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Wingdings" charset="2"/>
        <a:buChar char="§"/>
        <a:defRPr sz="1800" b="0" i="0" kern="1200" baseline="0">
          <a:solidFill>
            <a:schemeClr val="tx1"/>
          </a:solidFill>
          <a:latin typeface="Myriad Pro Light" charset="0"/>
          <a:ea typeface="+mn-ea"/>
          <a:cs typeface="+mn-cs"/>
        </a:defRPr>
      </a:lvl4pPr>
      <a:lvl5pPr marL="132588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Wingdings" charset="2"/>
        <a:buChar char="§"/>
        <a:defRPr sz="1800" b="0" i="0" kern="1200" baseline="0">
          <a:solidFill>
            <a:schemeClr val="tx1"/>
          </a:solidFill>
          <a:latin typeface="Myriad Pro Light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(null)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ictionary.com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(null)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638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Title 1"/>
          <p:cNvSpPr>
            <a:spLocks noGrp="1"/>
          </p:cNvSpPr>
          <p:nvPr>
            <p:ph type="ctrTitle"/>
          </p:nvPr>
        </p:nvSpPr>
        <p:spPr>
          <a:xfrm>
            <a:off x="487843" y="2600480"/>
            <a:ext cx="3820726" cy="1657040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en-US" sz="5400" b="1" dirty="0">
                <a:latin typeface="Avenir Next Condensed" charset="0"/>
                <a:ea typeface="Avenir Next Condensed" charset="0"/>
                <a:cs typeface="Avenir Next Condensed" charset="0"/>
              </a:rPr>
              <a:t>Putting Your  Financial House in Order</a:t>
            </a:r>
          </a:p>
        </p:txBody>
      </p:sp>
      <p:sp>
        <p:nvSpPr>
          <p:cNvPr id="2052" name="Subtitle 2"/>
          <p:cNvSpPr>
            <a:spLocks noGrp="1"/>
          </p:cNvSpPr>
          <p:nvPr>
            <p:ph type="subTitle" idx="1"/>
          </p:nvPr>
        </p:nvSpPr>
        <p:spPr>
          <a:xfrm>
            <a:off x="6445405" y="5843240"/>
            <a:ext cx="2698595" cy="598797"/>
          </a:xfrm>
        </p:spPr>
        <p:txBody>
          <a:bodyPr/>
          <a:lstStyle/>
          <a:p>
            <a:pPr algn="l"/>
            <a:r>
              <a:rPr lang="en-US" altLang="en-US" sz="3200" b="1">
                <a:solidFill>
                  <a:schemeClr val="tx2"/>
                </a:solidFill>
                <a:latin typeface="Avenir Next Condensed" charset="0"/>
                <a:ea typeface="Avenir Next Condensed" charset="0"/>
                <a:cs typeface="Avenir Next Condensed" charset="0"/>
              </a:rPr>
              <a:t>TRACY B. </a:t>
            </a:r>
            <a:r>
              <a:rPr lang="en-US" altLang="en-US" sz="3200" b="1" dirty="0">
                <a:solidFill>
                  <a:schemeClr val="tx2"/>
                </a:solidFill>
                <a:latin typeface="Avenir Next Condensed" charset="0"/>
                <a:ea typeface="Avenir Next Condensed" charset="0"/>
                <a:cs typeface="Avenir Next Condensed" charset="0"/>
              </a:rPr>
              <a:t>JOHN</a:t>
            </a:r>
          </a:p>
        </p:txBody>
      </p:sp>
    </p:spTree>
    <p:extLst>
      <p:ext uri="{BB962C8B-B14F-4D97-AF65-F5344CB8AC3E}">
        <p14:creationId xmlns:p14="http://schemas.microsoft.com/office/powerpoint/2010/main" val="24517043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en-US" sz="4800" b="1" dirty="0">
                <a:solidFill>
                  <a:srgbClr val="FFFFFF"/>
                </a:solidFill>
                <a:latin typeface="Avenir Next Condensed" charset="0"/>
                <a:ea typeface="Avenir Next Condensed" charset="0"/>
                <a:cs typeface="Avenir Next Condensed" charset="0"/>
              </a:rPr>
              <a:t>Your Balance Sheet</a:t>
            </a:r>
            <a:endParaRPr lang="en-US" altLang="en-US" sz="4800" b="1" dirty="0">
              <a:solidFill>
                <a:schemeClr val="bg2"/>
              </a:solidFill>
              <a:latin typeface="Avenir Next Condensed" charset="0"/>
              <a:ea typeface="Avenir Next Condensed" charset="0"/>
              <a:cs typeface="Avenir Next Condensed" charset="0"/>
            </a:endParaRP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1172816" y="1825625"/>
            <a:ext cx="6802783" cy="4351338"/>
          </a:xfrm>
        </p:spPr>
        <p:txBody>
          <a:bodyPr/>
          <a:lstStyle/>
          <a:p>
            <a:pPr marL="273050" lvl="1" indent="0">
              <a:buNone/>
            </a:pPr>
            <a:r>
              <a:rPr lang="en-US" altLang="en-US" sz="3200" b="1" dirty="0">
                <a:latin typeface="Avenir Next Condensed" charset="0"/>
                <a:ea typeface="Avenir Next Condensed" charset="0"/>
                <a:cs typeface="Avenir Next Condensed" charset="0"/>
              </a:rPr>
              <a:t>Assets</a:t>
            </a: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 = What we own</a:t>
            </a:r>
          </a:p>
          <a:p>
            <a:pPr marL="273050" lvl="1" indent="0">
              <a:buNone/>
            </a:pPr>
            <a:r>
              <a:rPr lang="en-US" altLang="en-US" sz="3200" b="1" dirty="0">
                <a:latin typeface="Avenir Next Condensed" charset="0"/>
                <a:ea typeface="Avenir Next Condensed" charset="0"/>
                <a:cs typeface="Avenir Next Condensed" charset="0"/>
              </a:rPr>
              <a:t>Liabilities</a:t>
            </a: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 = What we owe</a:t>
            </a:r>
          </a:p>
        </p:txBody>
      </p:sp>
    </p:spTree>
    <p:extLst>
      <p:ext uri="{BB962C8B-B14F-4D97-AF65-F5344CB8AC3E}">
        <p14:creationId xmlns:p14="http://schemas.microsoft.com/office/powerpoint/2010/main" val="16015912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en-US" sz="4800" b="1" dirty="0">
                <a:solidFill>
                  <a:srgbClr val="FFFFFF"/>
                </a:solidFill>
                <a:latin typeface="Avenir Next Condensed" charset="0"/>
                <a:ea typeface="Avenir Next Condensed" charset="0"/>
                <a:cs typeface="Avenir Next Condensed" charset="0"/>
              </a:rPr>
              <a:t>Where to Begin</a:t>
            </a:r>
            <a:endParaRPr lang="en-US" altLang="en-US" sz="4800" b="1" dirty="0">
              <a:solidFill>
                <a:schemeClr val="bg2"/>
              </a:solidFill>
              <a:latin typeface="Avenir Next Condensed" charset="0"/>
              <a:ea typeface="Avenir Next Condensed" charset="0"/>
              <a:cs typeface="Avenir Next Condensed" charset="0"/>
            </a:endParaRP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1172816" y="1825625"/>
            <a:ext cx="6802783" cy="4351338"/>
          </a:xfrm>
        </p:spPr>
        <p:txBody>
          <a:bodyPr/>
          <a:lstStyle/>
          <a:p>
            <a:pPr marL="787400" lvl="1" indent="-514350">
              <a:buAutoNum type="arabicPeriod"/>
            </a:pP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We must know our financial situation.</a:t>
            </a:r>
          </a:p>
          <a:p>
            <a:pPr marL="787400" lvl="1" indent="-514350">
              <a:buAutoNum type="arabicPeriod"/>
            </a:pP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We must put God first.</a:t>
            </a:r>
          </a:p>
        </p:txBody>
      </p:sp>
    </p:spTree>
    <p:extLst>
      <p:ext uri="{BB962C8B-B14F-4D97-AF65-F5344CB8AC3E}">
        <p14:creationId xmlns:p14="http://schemas.microsoft.com/office/powerpoint/2010/main" val="40386035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en-US" sz="4800" b="1" dirty="0">
                <a:latin typeface="Avenir Next Condensed" charset="0"/>
                <a:ea typeface="Avenir Next Condensed" charset="0"/>
                <a:cs typeface="Avenir Next Condensed" charset="0"/>
              </a:rPr>
              <a:t>Put God First</a:t>
            </a:r>
            <a:endParaRPr lang="en-US" altLang="en-US" sz="4800" dirty="0">
              <a:solidFill>
                <a:schemeClr val="bg2"/>
              </a:solidFill>
              <a:latin typeface="Avenir Next Condensed" charset="0"/>
              <a:ea typeface="Avenir Next Condensed" charset="0"/>
              <a:cs typeface="Avenir Next Condensed" charset="0"/>
            </a:endParaRP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1351722" y="1825625"/>
            <a:ext cx="6480313" cy="4098097"/>
          </a:xfrm>
        </p:spPr>
        <p:txBody>
          <a:bodyPr/>
          <a:lstStyle/>
          <a:p>
            <a:endParaRPr lang="en-US" altLang="en-US" sz="3200" dirty="0">
              <a:latin typeface="Avenir Next Condensed" charset="0"/>
              <a:ea typeface="Avenir Next Condensed" charset="0"/>
              <a:cs typeface="Avenir Next Condensed" charset="0"/>
            </a:endParaRPr>
          </a:p>
          <a:p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“Be sure to set aside a </a:t>
            </a:r>
            <a:r>
              <a:rPr lang="en-US" altLang="en-US" sz="3200" b="1" dirty="0">
                <a:latin typeface="Avenir Next Condensed" charset="0"/>
                <a:ea typeface="Avenir Next Condensed" charset="0"/>
                <a:cs typeface="Avenir Next Condensed" charset="0"/>
              </a:rPr>
              <a:t>tenth</a:t>
            </a: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 of all that your fields produce each year,” (Deuteronomy 14:22, NIV).</a:t>
            </a:r>
          </a:p>
          <a:p>
            <a:pPr lvl="1"/>
            <a:endParaRPr lang="en-US" altLang="en-US" dirty="0">
              <a:latin typeface="Avenir Next Condensed" charset="0"/>
              <a:ea typeface="Avenir Next Condensed" charset="0"/>
              <a:cs typeface="Avenir Next Condense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46608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en-US" sz="4800" b="1" dirty="0">
                <a:latin typeface="Avenir Next Condensed" charset="0"/>
                <a:ea typeface="Avenir Next Condensed" charset="0"/>
                <a:cs typeface="Avenir Next Condensed" charset="0"/>
              </a:rPr>
              <a:t>Put God First</a:t>
            </a:r>
            <a:endParaRPr lang="en-US" altLang="en-US" sz="4800" b="1" dirty="0">
              <a:solidFill>
                <a:schemeClr val="bg2"/>
              </a:solidFill>
              <a:latin typeface="Avenir Next Condensed" charset="0"/>
              <a:ea typeface="Avenir Next Condensed" charset="0"/>
              <a:cs typeface="Avenir Next Condensed" charset="0"/>
            </a:endParaRP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1431235" y="1349789"/>
            <a:ext cx="6281530" cy="4351338"/>
          </a:xfrm>
        </p:spPr>
        <p:txBody>
          <a:bodyPr/>
          <a:lstStyle/>
          <a:p>
            <a:endParaRPr lang="en-US" altLang="en-US" sz="3200" dirty="0">
              <a:latin typeface="Avenir Next Condensed" charset="0"/>
              <a:ea typeface="Avenir Next Condensed" charset="0"/>
              <a:cs typeface="Avenir Next Condensed" charset="0"/>
            </a:endParaRPr>
          </a:p>
          <a:p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The tithe is returned:</a:t>
            </a:r>
          </a:p>
          <a:p>
            <a:pPr marL="457200" indent="-457200">
              <a:buFont typeface="Arial" charset="0"/>
              <a:buChar char="•"/>
            </a:pP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 As a test of our </a:t>
            </a:r>
            <a:r>
              <a:rPr lang="en-US" altLang="en-US" sz="3200" b="1" dirty="0">
                <a:latin typeface="Avenir Next Condensed" charset="0"/>
                <a:ea typeface="Avenir Next Condensed" charset="0"/>
                <a:cs typeface="Avenir Next Condensed" charset="0"/>
              </a:rPr>
              <a:t>loyalty.</a:t>
            </a:r>
          </a:p>
          <a:p>
            <a:pPr marL="457200" indent="-457200">
              <a:buFont typeface="Arial" charset="0"/>
              <a:buChar char="•"/>
            </a:pP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 From </a:t>
            </a:r>
            <a:r>
              <a:rPr lang="en-US" altLang="en-US" sz="3200" b="1" dirty="0">
                <a:latin typeface="Avenir Next Condensed" charset="0"/>
                <a:ea typeface="Avenir Next Condensed" charset="0"/>
                <a:cs typeface="Avenir Next Condensed" charset="0"/>
              </a:rPr>
              <a:t>received</a:t>
            </a: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 blessings.</a:t>
            </a:r>
          </a:p>
          <a:p>
            <a:pPr marL="457200" indent="-457200">
              <a:buFont typeface="Arial" charset="0"/>
              <a:buChar char="•"/>
            </a:pP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 As an act of </a:t>
            </a:r>
            <a:r>
              <a:rPr lang="en-US" altLang="en-US" sz="3200" b="1" dirty="0">
                <a:latin typeface="Avenir Next Condensed" charset="0"/>
                <a:ea typeface="Avenir Next Condensed" charset="0"/>
                <a:cs typeface="Avenir Next Condensed" charset="0"/>
              </a:rPr>
              <a:t>worship</a:t>
            </a: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.</a:t>
            </a:r>
          </a:p>
          <a:p>
            <a:pPr marL="457200" indent="-457200">
              <a:buFont typeface="Arial" charset="0"/>
              <a:buChar char="•"/>
            </a:pP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 For our </a:t>
            </a:r>
            <a:r>
              <a:rPr lang="en-US" altLang="en-US" sz="3200" b="1" dirty="0">
                <a:latin typeface="Avenir Next Condensed" charset="0"/>
                <a:ea typeface="Avenir Next Condensed" charset="0"/>
                <a:cs typeface="Avenir Next Condensed" charset="0"/>
              </a:rPr>
              <a:t>benefit.</a:t>
            </a:r>
          </a:p>
          <a:p>
            <a:pPr lvl="1"/>
            <a:endParaRPr lang="en-US" altLang="en-US" dirty="0">
              <a:latin typeface="Avenir Next Condensed" charset="0"/>
              <a:ea typeface="Avenir Next Condensed" charset="0"/>
              <a:cs typeface="Avenir Next Condense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48869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628650" y="151681"/>
            <a:ext cx="7886700" cy="1325563"/>
          </a:xfrm>
        </p:spPr>
        <p:txBody>
          <a:bodyPr/>
          <a:lstStyle/>
          <a:p>
            <a:pPr algn="ctr"/>
            <a:r>
              <a:rPr lang="en-US" altLang="en-US" sz="4800" b="1" dirty="0">
                <a:solidFill>
                  <a:schemeClr val="bg1"/>
                </a:solidFill>
                <a:latin typeface="Avenir Next Condensed" charset="0"/>
                <a:ea typeface="Avenir Next Condensed" charset="0"/>
                <a:cs typeface="Avenir Next Condensed" charset="0"/>
              </a:rPr>
              <a:t>Sample Paystub</a:t>
            </a:r>
            <a:endParaRPr lang="en-US" altLang="en-US" sz="4800" b="1" dirty="0">
              <a:solidFill>
                <a:schemeClr val="bg2"/>
              </a:solidFill>
              <a:latin typeface="Avenir Next Condensed" charset="0"/>
              <a:ea typeface="Avenir Next Condensed" charset="0"/>
              <a:cs typeface="Avenir Next Condensed" charset="0"/>
            </a:endParaRP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1168400" y="1375643"/>
            <a:ext cx="7346950" cy="4351338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en-US" altLang="en-US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Condensed" charset="0"/>
                <a:ea typeface="Avenir Next Condensed" charset="0"/>
                <a:cs typeface="Avenir Next Condensed" charset="0"/>
              </a:rPr>
              <a:t>Gross Pay                    			$1,667.67</a:t>
            </a:r>
          </a:p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en-US" altLang="en-US" sz="3000" dirty="0">
                <a:latin typeface="Avenir Next Condensed" charset="0"/>
                <a:ea typeface="Avenir Next Condensed" charset="0"/>
                <a:cs typeface="Avenir Next Condensed" charset="0"/>
              </a:rPr>
              <a:t>Federal Withholding    		$   168.80 </a:t>
            </a:r>
          </a:p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en-US" altLang="en-US" sz="3000" dirty="0">
                <a:latin typeface="Avenir Next Condensed" charset="0"/>
                <a:ea typeface="Avenir Next Condensed" charset="0"/>
                <a:cs typeface="Avenir Next Condensed" charset="0"/>
              </a:rPr>
              <a:t>Social Security             		$    103.33  </a:t>
            </a:r>
          </a:p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en-US" altLang="en-US" sz="3000" dirty="0">
                <a:latin typeface="Avenir Next Condensed" charset="0"/>
                <a:ea typeface="Avenir Next Condensed" charset="0"/>
                <a:cs typeface="Avenir Next Condensed" charset="0"/>
              </a:rPr>
              <a:t>Medicare                      		$       24.17</a:t>
            </a:r>
          </a:p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en-US" altLang="en-US" sz="3000" dirty="0">
                <a:latin typeface="Avenir Next Condensed" charset="0"/>
                <a:ea typeface="Avenir Next Condensed" charset="0"/>
                <a:cs typeface="Avenir Next Condensed" charset="0"/>
              </a:rPr>
              <a:t>State Tax				$       63.90</a:t>
            </a:r>
          </a:p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en-US" altLang="en-US" sz="3000" dirty="0">
                <a:latin typeface="Avenir Next Condensed" charset="0"/>
                <a:ea typeface="Avenir Next Condensed" charset="0"/>
                <a:cs typeface="Avenir Next Condensed" charset="0"/>
              </a:rPr>
              <a:t>State Disability Insurance     	$          1.30</a:t>
            </a:r>
          </a:p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en-US" altLang="en-US" sz="3000" dirty="0">
                <a:latin typeface="Avenir Next Condensed" charset="0"/>
                <a:ea typeface="Avenir Next Condensed" charset="0"/>
                <a:cs typeface="Avenir Next Condensed" charset="0"/>
              </a:rPr>
              <a:t>City Tax		       		$       41.07</a:t>
            </a:r>
          </a:p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en-US" altLang="en-US" sz="3000" dirty="0">
                <a:latin typeface="Avenir Next Condensed" charset="0"/>
                <a:ea typeface="Avenir Next Condensed" charset="0"/>
                <a:cs typeface="Avenir Next Condensed" charset="0"/>
              </a:rPr>
              <a:t>Health Insurance          		$       50.00 </a:t>
            </a:r>
          </a:p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en-US" altLang="en-US" sz="3000" dirty="0">
                <a:latin typeface="Avenir Next Condensed" charset="0"/>
                <a:ea typeface="Avenir Next Condensed" charset="0"/>
                <a:cs typeface="Avenir Next Condensed" charset="0"/>
              </a:rPr>
              <a:t>Retirement: 401K                             	$     100.00</a:t>
            </a:r>
          </a:p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en-US" altLang="en-US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Condensed" charset="0"/>
                <a:ea typeface="Avenir Next Condensed" charset="0"/>
                <a:cs typeface="Avenir Next Condensed" charset="0"/>
              </a:rPr>
              <a:t>Net Pay                         		$ 1,115.10</a:t>
            </a:r>
          </a:p>
          <a:p>
            <a:pPr marL="273050" lvl="1" indent="0">
              <a:lnSpc>
                <a:spcPct val="100000"/>
              </a:lnSpc>
              <a:spcBef>
                <a:spcPts val="0"/>
              </a:spcBef>
              <a:buNone/>
            </a:pPr>
            <a:endParaRPr lang="en-US" altLang="en-US" sz="3000" dirty="0">
              <a:latin typeface="Avenir Next Condensed" charset="0"/>
              <a:ea typeface="Avenir Next Condensed" charset="0"/>
              <a:cs typeface="Avenir Next Condense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00698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en-US" sz="4800" b="1" dirty="0">
                <a:solidFill>
                  <a:srgbClr val="FFFFFF"/>
                </a:solidFill>
                <a:latin typeface="Avenir Next Condensed" charset="0"/>
                <a:ea typeface="Avenir Next Condensed" charset="0"/>
                <a:cs typeface="Avenir Next Condensed" charset="0"/>
              </a:rPr>
              <a:t>Where to Begin</a:t>
            </a:r>
            <a:endParaRPr lang="en-US" altLang="en-US" sz="4800" b="1" dirty="0">
              <a:solidFill>
                <a:schemeClr val="bg2"/>
              </a:solidFill>
              <a:latin typeface="Avenir Next Condensed" charset="0"/>
              <a:ea typeface="Avenir Next Condensed" charset="0"/>
              <a:cs typeface="Avenir Next Condensed" charset="0"/>
            </a:endParaRP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1172816" y="1825625"/>
            <a:ext cx="6802783" cy="4351338"/>
          </a:xfrm>
        </p:spPr>
        <p:txBody>
          <a:bodyPr/>
          <a:lstStyle/>
          <a:p>
            <a:pPr marL="787400" lvl="1" indent="-514350">
              <a:buAutoNum type="arabicPeriod"/>
            </a:pP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We must know our financial situation.</a:t>
            </a:r>
          </a:p>
          <a:p>
            <a:pPr marL="787400" lvl="1" indent="-514350">
              <a:buAutoNum type="arabicPeriod"/>
            </a:pP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We must put God first.</a:t>
            </a:r>
          </a:p>
          <a:p>
            <a:pPr marL="787400" lvl="1" indent="-514350">
              <a:buAutoNum type="arabicPeriod"/>
            </a:pP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We must determine how to calculate tithe.</a:t>
            </a:r>
          </a:p>
        </p:txBody>
      </p:sp>
    </p:spTree>
    <p:extLst>
      <p:ext uri="{BB962C8B-B14F-4D97-AF65-F5344CB8AC3E}">
        <p14:creationId xmlns:p14="http://schemas.microsoft.com/office/powerpoint/2010/main" val="7040930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628650" y="154894"/>
            <a:ext cx="7886700" cy="1325563"/>
          </a:xfrm>
        </p:spPr>
        <p:txBody>
          <a:bodyPr/>
          <a:lstStyle/>
          <a:p>
            <a:pPr algn="ctr"/>
            <a:r>
              <a:rPr lang="en-US" altLang="en-US" sz="4800" b="1" dirty="0">
                <a:latin typeface="Avenir Next Condensed" charset="0"/>
                <a:ea typeface="Avenir Next Condensed" charset="0"/>
                <a:cs typeface="Avenir Next Condensed" charset="0"/>
              </a:rPr>
              <a:t>Income to be Tithed</a:t>
            </a:r>
            <a:endParaRPr lang="en-US" altLang="en-US" sz="4800" dirty="0">
              <a:solidFill>
                <a:schemeClr val="bg2"/>
              </a:solidFill>
              <a:latin typeface="Avenir Next Condensed" charset="0"/>
              <a:ea typeface="Avenir Next Condensed" charset="0"/>
              <a:cs typeface="Avenir Next Condensed" charset="0"/>
            </a:endParaRP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391886" y="1255260"/>
            <a:ext cx="8360228" cy="4351338"/>
          </a:xfrm>
        </p:spPr>
        <p:txBody>
          <a:bodyPr>
            <a:normAutofit lnSpcReduction="10000"/>
          </a:bodyPr>
          <a:lstStyle/>
          <a:p>
            <a:pPr marL="274320" lvl="1" indent="0">
              <a:buNone/>
            </a:pPr>
            <a:r>
              <a:rPr lang="en-US" altLang="en-US" sz="2800" dirty="0">
                <a:latin typeface="Avenir Next Condensed" charset="0"/>
                <a:ea typeface="Avenir Next Condensed" charset="0"/>
                <a:cs typeface="Avenir Next Condensed" charset="0"/>
              </a:rPr>
              <a:t>Income includes all that represents an </a:t>
            </a:r>
            <a:r>
              <a:rPr lang="en-US" altLang="en-US" sz="2800" b="1" dirty="0">
                <a:latin typeface="Avenir Next Condensed" charset="0"/>
                <a:ea typeface="Avenir Next Condensed" charset="0"/>
                <a:cs typeface="Avenir Next Condensed" charset="0"/>
              </a:rPr>
              <a:t>increase</a:t>
            </a:r>
            <a:r>
              <a:rPr lang="en-US" altLang="en-US" sz="2800" dirty="0">
                <a:latin typeface="Avenir Next Condensed" charset="0"/>
                <a:ea typeface="Avenir Next Condensed" charset="0"/>
                <a:cs typeface="Avenir Next Condensed" charset="0"/>
              </a:rPr>
              <a:t>, whether </a:t>
            </a:r>
            <a:r>
              <a:rPr lang="en-US" altLang="en-US" sz="2800" b="1" dirty="0">
                <a:latin typeface="Avenir Next Condensed" charset="0"/>
                <a:ea typeface="Avenir Next Condensed" charset="0"/>
                <a:cs typeface="Avenir Next Condensed" charset="0"/>
              </a:rPr>
              <a:t>earned</a:t>
            </a:r>
            <a:r>
              <a:rPr lang="en-US" altLang="en-US" sz="2800" dirty="0">
                <a:latin typeface="Avenir Next Condensed" charset="0"/>
                <a:ea typeface="Avenir Next Condensed" charset="0"/>
                <a:cs typeface="Avenir Next Condensed" charset="0"/>
              </a:rPr>
              <a:t> or </a:t>
            </a:r>
            <a:r>
              <a:rPr lang="en-US" altLang="en-US" sz="2800" b="1" dirty="0">
                <a:latin typeface="Avenir Next Condensed" charset="0"/>
                <a:ea typeface="Avenir Next Condensed" charset="0"/>
                <a:cs typeface="Avenir Next Condensed" charset="0"/>
              </a:rPr>
              <a:t>unearned</a:t>
            </a:r>
            <a:r>
              <a:rPr lang="en-US" altLang="en-US" sz="2800" dirty="0">
                <a:latin typeface="Avenir Next Condensed" charset="0"/>
                <a:ea typeface="Avenir Next Condensed" charset="0"/>
                <a:cs typeface="Avenir Next Condensed" charset="0"/>
              </a:rPr>
              <a:t> income (not exhaustive list):</a:t>
            </a:r>
          </a:p>
          <a:p>
            <a:pPr marL="274320" lvl="1" indent="0">
              <a:buNone/>
            </a:pPr>
            <a:endParaRPr lang="en-US" altLang="en-US" sz="2800" dirty="0">
              <a:latin typeface="Avenir Next Condensed" charset="0"/>
              <a:ea typeface="Avenir Next Condensed" charset="0"/>
              <a:cs typeface="Avenir Next Condensed" charset="0"/>
            </a:endParaRPr>
          </a:p>
          <a:p>
            <a:pPr marL="274320" lvl="1" indent="0">
              <a:buNone/>
            </a:pPr>
            <a:r>
              <a:rPr lang="en-US" altLang="en-US" sz="2800" dirty="0">
                <a:latin typeface="Avenir Next Condensed" charset="0"/>
                <a:ea typeface="Avenir Next Condensed" charset="0"/>
                <a:cs typeface="Avenir Next Condensed" charset="0"/>
              </a:rPr>
              <a:t>Salary		Stipend		Social Security</a:t>
            </a:r>
          </a:p>
          <a:p>
            <a:pPr marL="274320" lvl="1" indent="0">
              <a:buNone/>
            </a:pPr>
            <a:r>
              <a:rPr lang="en-US" altLang="en-US" sz="2800" dirty="0">
                <a:latin typeface="Avenir Next Condensed" charset="0"/>
                <a:ea typeface="Avenir Next Condensed" charset="0"/>
                <a:cs typeface="Avenir Next Condensed" charset="0"/>
              </a:rPr>
              <a:t>Wages		Honorarium		Investments</a:t>
            </a:r>
          </a:p>
          <a:p>
            <a:pPr marL="274320" lvl="1" indent="0">
              <a:buNone/>
            </a:pPr>
            <a:r>
              <a:rPr lang="en-US" altLang="en-US" sz="2800" dirty="0">
                <a:latin typeface="Avenir Next Condensed" charset="0"/>
                <a:ea typeface="Avenir Next Condensed" charset="0"/>
                <a:cs typeface="Avenir Next Condensed" charset="0"/>
              </a:rPr>
              <a:t>Tips			Overtime		Interest</a:t>
            </a:r>
          </a:p>
          <a:p>
            <a:pPr marL="274320" lvl="1" indent="0">
              <a:buNone/>
            </a:pPr>
            <a:r>
              <a:rPr lang="en-US" altLang="en-US" sz="2800" dirty="0">
                <a:latin typeface="Avenir Next Condensed" charset="0"/>
                <a:ea typeface="Avenir Next Condensed" charset="0"/>
                <a:cs typeface="Avenir Next Condensed" charset="0"/>
              </a:rPr>
              <a:t>Vacation pay	Bonuses		Welfare</a:t>
            </a:r>
          </a:p>
          <a:p>
            <a:pPr marL="274320" lvl="1" indent="0">
              <a:buNone/>
            </a:pPr>
            <a:r>
              <a:rPr lang="en-US" altLang="en-US" sz="2800" dirty="0">
                <a:latin typeface="Avenir Next Condensed" charset="0"/>
                <a:ea typeface="Avenir Next Condensed" charset="0"/>
                <a:cs typeface="Avenir Next Condensed" charset="0"/>
              </a:rPr>
              <a:t>Sick pay		Jury Duty		Cash Gifts</a:t>
            </a:r>
          </a:p>
          <a:p>
            <a:pPr marL="274320" lvl="1" indent="0">
              <a:buNone/>
            </a:pPr>
            <a:r>
              <a:rPr lang="en-US" altLang="en-US" sz="2800" dirty="0">
                <a:latin typeface="Avenir Next Condensed" charset="0"/>
                <a:ea typeface="Avenir Next Condensed" charset="0"/>
                <a:cs typeface="Avenir Next Condensed" charset="0"/>
              </a:rPr>
              <a:t>Alimony		Child Support		Retirement Income</a:t>
            </a:r>
          </a:p>
        </p:txBody>
      </p:sp>
    </p:spTree>
    <p:extLst>
      <p:ext uri="{BB962C8B-B14F-4D97-AF65-F5344CB8AC3E}">
        <p14:creationId xmlns:p14="http://schemas.microsoft.com/office/powerpoint/2010/main" val="5319636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en-US" sz="4800" b="1" dirty="0">
                <a:solidFill>
                  <a:srgbClr val="FFFFFF"/>
                </a:solidFill>
                <a:latin typeface="Avenir Next Condensed" charset="0"/>
                <a:ea typeface="Avenir Next Condensed" charset="0"/>
                <a:cs typeface="Avenir Next Condensed" charset="0"/>
              </a:rPr>
              <a:t>Where to Begin</a:t>
            </a:r>
            <a:endParaRPr lang="en-US" altLang="en-US" sz="4800" b="1" dirty="0">
              <a:solidFill>
                <a:schemeClr val="bg2"/>
              </a:solidFill>
              <a:latin typeface="Avenir Next Condensed" charset="0"/>
              <a:ea typeface="Avenir Next Condensed" charset="0"/>
              <a:cs typeface="Avenir Next Condensed" charset="0"/>
            </a:endParaRP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1172816" y="1825625"/>
            <a:ext cx="6802783" cy="4351338"/>
          </a:xfrm>
        </p:spPr>
        <p:txBody>
          <a:bodyPr/>
          <a:lstStyle/>
          <a:p>
            <a:pPr marL="787400" lvl="1" indent="-514350">
              <a:buAutoNum type="arabicPeriod"/>
            </a:pP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We must know our financial situation.</a:t>
            </a:r>
          </a:p>
          <a:p>
            <a:pPr marL="787400" lvl="1" indent="-514350">
              <a:buAutoNum type="arabicPeriod"/>
            </a:pP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We must put God first.</a:t>
            </a:r>
          </a:p>
          <a:p>
            <a:pPr marL="787400" lvl="1" indent="-514350">
              <a:buAutoNum type="arabicPeriod"/>
            </a:pP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We must determine how to calculate tithe.</a:t>
            </a:r>
          </a:p>
          <a:p>
            <a:pPr marL="787400" lvl="1" indent="-514350">
              <a:buAutoNum type="arabicPeriod"/>
            </a:pP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We must determine how to submit tithe.</a:t>
            </a:r>
          </a:p>
        </p:txBody>
      </p:sp>
    </p:spTree>
    <p:extLst>
      <p:ext uri="{BB962C8B-B14F-4D97-AF65-F5344CB8AC3E}">
        <p14:creationId xmlns:p14="http://schemas.microsoft.com/office/powerpoint/2010/main" val="343583769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en-US" sz="4800" b="1" dirty="0">
                <a:solidFill>
                  <a:schemeClr val="bg1"/>
                </a:solidFill>
                <a:latin typeface="Avenir Next Condensed" charset="0"/>
                <a:ea typeface="Avenir Next Condensed" charset="0"/>
                <a:cs typeface="Avenir Next Condensed" charset="0"/>
              </a:rPr>
              <a:t>How to Submit Tithe</a:t>
            </a:r>
            <a:endParaRPr lang="en-US" altLang="en-US" sz="4800" b="1" dirty="0">
              <a:solidFill>
                <a:schemeClr val="bg2"/>
              </a:solidFill>
              <a:latin typeface="Avenir Next Condensed" charset="0"/>
              <a:ea typeface="Avenir Next Condensed" charset="0"/>
              <a:cs typeface="Avenir Next Condensed" charset="0"/>
            </a:endParaRP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812800" y="1690688"/>
            <a:ext cx="7460343" cy="5032375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Tithe is returned to the </a:t>
            </a:r>
            <a:r>
              <a:rPr lang="en-US" altLang="en-US" sz="3200" b="1" dirty="0">
                <a:latin typeface="Avenir Next Condensed" charset="0"/>
                <a:ea typeface="Avenir Next Condensed" charset="0"/>
                <a:cs typeface="Avenir Next Condensed" charset="0"/>
              </a:rPr>
              <a:t>conference</a:t>
            </a: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 through the local church via:</a:t>
            </a:r>
          </a:p>
          <a:p>
            <a:pPr>
              <a:spcBef>
                <a:spcPts val="0"/>
              </a:spcBef>
            </a:pPr>
            <a:endParaRPr lang="en-US" altLang="en-US" sz="3200" dirty="0">
              <a:latin typeface="Avenir Next Condensed" charset="0"/>
              <a:ea typeface="Avenir Next Condensed" charset="0"/>
              <a:cs typeface="Avenir Next Condensed" charset="0"/>
            </a:endParaRPr>
          </a:p>
          <a:p>
            <a:pPr>
              <a:spcBef>
                <a:spcPts val="0"/>
              </a:spcBef>
            </a:pPr>
            <a:endParaRPr lang="en-US" altLang="en-US" sz="1200" dirty="0">
              <a:latin typeface="Avenir Next Condensed" charset="0"/>
              <a:ea typeface="Avenir Next Condensed" charset="0"/>
              <a:cs typeface="Avenir Next Condensed" charset="0"/>
            </a:endParaRPr>
          </a:p>
          <a:p>
            <a:pPr indent="-457200">
              <a:spcBef>
                <a:spcPts val="0"/>
              </a:spcBef>
              <a:buFont typeface="Arial" charset="0"/>
              <a:buChar char="•"/>
            </a:pPr>
            <a:r>
              <a:rPr lang="en-US" altLang="en-US" sz="3200" b="1" dirty="0">
                <a:latin typeface="Avenir Next Condensed" charset="0"/>
                <a:ea typeface="Avenir Next Condensed" charset="0"/>
                <a:cs typeface="Avenir Next Condensed" charset="0"/>
              </a:rPr>
              <a:t>Envelope</a:t>
            </a: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 (during worship service)</a:t>
            </a:r>
          </a:p>
          <a:p>
            <a:pPr indent="-457200">
              <a:spcBef>
                <a:spcPts val="0"/>
              </a:spcBef>
              <a:buFont typeface="Arial" charset="0"/>
              <a:buChar char="•"/>
            </a:pPr>
            <a:r>
              <a:rPr lang="en-US" altLang="en-US" sz="3200" b="1" dirty="0">
                <a:latin typeface="Avenir Next Condensed" charset="0"/>
                <a:ea typeface="Avenir Next Condensed" charset="0"/>
                <a:cs typeface="Avenir Next Condensed" charset="0"/>
              </a:rPr>
              <a:t>Online</a:t>
            </a: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 Giving (via link on the church’s website)</a:t>
            </a:r>
          </a:p>
          <a:p>
            <a:pPr indent="-457200">
              <a:spcBef>
                <a:spcPts val="0"/>
              </a:spcBef>
              <a:buFont typeface="Arial" charset="0"/>
              <a:buChar char="•"/>
            </a:pP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Wire transfers</a:t>
            </a:r>
          </a:p>
          <a:p>
            <a:pPr indent="-457200">
              <a:spcBef>
                <a:spcPts val="0"/>
              </a:spcBef>
              <a:buFont typeface="Arial" charset="0"/>
              <a:buChar char="•"/>
            </a:pPr>
            <a:r>
              <a:rPr lang="en-US" altLang="en-US" sz="3200" b="1" dirty="0">
                <a:latin typeface="Avenir Next Condensed" charset="0"/>
                <a:ea typeface="Avenir Next Condensed" charset="0"/>
                <a:cs typeface="Avenir Next Condensed" charset="0"/>
              </a:rPr>
              <a:t>Bill</a:t>
            </a: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 Pay</a:t>
            </a:r>
          </a:p>
          <a:p>
            <a:pPr indent="-457200">
              <a:spcBef>
                <a:spcPts val="0"/>
              </a:spcBef>
              <a:buFont typeface="Arial" charset="0"/>
              <a:buChar char="•"/>
            </a:pPr>
            <a:r>
              <a:rPr lang="en-US" altLang="en-US" sz="3200" b="1" dirty="0">
                <a:latin typeface="Avenir Next Condensed" charset="0"/>
                <a:ea typeface="Avenir Next Condensed" charset="0"/>
                <a:cs typeface="Avenir Next Condensed" charset="0"/>
              </a:rPr>
              <a:t>Debit</a:t>
            </a: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 card</a:t>
            </a:r>
          </a:p>
          <a:p>
            <a:pPr marL="0" lvl="1" indent="0">
              <a:spcBef>
                <a:spcPts val="0"/>
              </a:spcBef>
              <a:buNone/>
            </a:pPr>
            <a:endParaRPr lang="en-US" altLang="en-US" dirty="0">
              <a:latin typeface="Avenir Next Condensed" charset="0"/>
              <a:ea typeface="Avenir Next Condensed" charset="0"/>
              <a:cs typeface="Avenir Next Condense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13716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en-US" sz="4800" b="1" dirty="0">
                <a:solidFill>
                  <a:srgbClr val="FFFFFF"/>
                </a:solidFill>
                <a:latin typeface="Avenir Next Condensed" charset="0"/>
                <a:ea typeface="Avenir Next Condensed" charset="0"/>
                <a:cs typeface="Avenir Next Condensed" charset="0"/>
              </a:rPr>
              <a:t>Where to Begin</a:t>
            </a:r>
            <a:endParaRPr lang="en-US" altLang="en-US" sz="4800" b="1" dirty="0">
              <a:solidFill>
                <a:schemeClr val="bg2"/>
              </a:solidFill>
              <a:latin typeface="Avenir Next Condensed" charset="0"/>
              <a:ea typeface="Avenir Next Condensed" charset="0"/>
              <a:cs typeface="Avenir Next Condensed" charset="0"/>
            </a:endParaRP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1172816" y="1825625"/>
            <a:ext cx="6802783" cy="4351338"/>
          </a:xfrm>
        </p:spPr>
        <p:txBody>
          <a:bodyPr/>
          <a:lstStyle/>
          <a:p>
            <a:pPr marL="787400" lvl="1" indent="-514350">
              <a:buAutoNum type="arabicPeriod"/>
            </a:pP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We must know our financial situation.</a:t>
            </a:r>
          </a:p>
          <a:p>
            <a:pPr marL="787400" lvl="1" indent="-514350">
              <a:buAutoNum type="arabicPeriod"/>
            </a:pP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We must put God first.</a:t>
            </a:r>
          </a:p>
          <a:p>
            <a:pPr marL="787400" lvl="1" indent="-514350">
              <a:buAutoNum type="arabicPeriod"/>
            </a:pP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We must determine how to calculate tithe.</a:t>
            </a:r>
          </a:p>
          <a:p>
            <a:pPr marL="787400" lvl="1" indent="-514350">
              <a:buAutoNum type="arabicPeriod"/>
            </a:pP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We must determine how to submit tithe.</a:t>
            </a:r>
          </a:p>
          <a:p>
            <a:pPr marL="787400" lvl="1" indent="-514350">
              <a:buAutoNum type="arabicPeriod"/>
            </a:pP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We must create a budget.</a:t>
            </a:r>
          </a:p>
        </p:txBody>
      </p:sp>
    </p:spTree>
    <p:extLst>
      <p:ext uri="{BB962C8B-B14F-4D97-AF65-F5344CB8AC3E}">
        <p14:creationId xmlns:p14="http://schemas.microsoft.com/office/powerpoint/2010/main" val="41096988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1184454" y="500062"/>
            <a:ext cx="6771268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en-US" sz="4800" b="1" dirty="0">
                <a:solidFill>
                  <a:schemeClr val="bg1"/>
                </a:solidFill>
                <a:latin typeface="Avenir Next Condensed" charset="0"/>
                <a:ea typeface="Avenir Next Condensed" charset="0"/>
                <a:cs typeface="Avenir Next Condensed" charset="0"/>
              </a:rPr>
              <a:t>Money Management Important to Christians</a:t>
            </a:r>
            <a:endParaRPr lang="en-US" altLang="en-US" sz="4800" b="1" dirty="0">
              <a:solidFill>
                <a:schemeClr val="bg2"/>
              </a:solidFill>
              <a:latin typeface="Avenir Next Condensed" charset="0"/>
              <a:ea typeface="Avenir Next Condensed" charset="0"/>
              <a:cs typeface="Avenir Next Condensed" charset="0"/>
            </a:endParaRP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1693073" y="2044286"/>
            <a:ext cx="5754029" cy="4351338"/>
          </a:xfrm>
        </p:spPr>
        <p:txBody>
          <a:bodyPr/>
          <a:lstStyle/>
          <a:p>
            <a:endParaRPr lang="en-US" altLang="en-US" sz="3200" dirty="0">
              <a:latin typeface="Avenir Next Condensed" charset="0"/>
              <a:ea typeface="Avenir Next Condensed" charset="0"/>
              <a:cs typeface="Avenir Next Condensed" charset="0"/>
            </a:endParaRPr>
          </a:p>
          <a:p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“Your checkbook is a </a:t>
            </a:r>
            <a:r>
              <a:rPr lang="en-US" altLang="en-US" sz="3200" b="1" dirty="0">
                <a:latin typeface="Avenir Next Condensed" charset="0"/>
                <a:ea typeface="Avenir Next Condensed" charset="0"/>
                <a:cs typeface="Avenir Next Condensed" charset="0"/>
              </a:rPr>
              <a:t>theological</a:t>
            </a: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 document, it will tell you who or what you </a:t>
            </a:r>
            <a:r>
              <a:rPr lang="en-US" altLang="en-US" sz="3200" b="1" dirty="0">
                <a:latin typeface="Avenir Next Condensed" charset="0"/>
                <a:ea typeface="Avenir Next Condensed" charset="0"/>
                <a:cs typeface="Avenir Next Condensed" charset="0"/>
              </a:rPr>
              <a:t>worship</a:t>
            </a: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.” (</a:t>
            </a:r>
            <a:r>
              <a:rPr lang="en-US" altLang="en-US" sz="3200" i="1" dirty="0">
                <a:latin typeface="Avenir Next Condensed" charset="0"/>
                <a:ea typeface="Avenir Next Condensed" charset="0"/>
                <a:cs typeface="Avenir Next Condensed" charset="0"/>
              </a:rPr>
              <a:t>Billy Graham</a:t>
            </a: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)</a:t>
            </a:r>
          </a:p>
          <a:p>
            <a:pPr marL="273050" lvl="1" indent="0">
              <a:buNone/>
            </a:pPr>
            <a:endParaRPr lang="en-US" altLang="en-US" sz="3200" dirty="0">
              <a:latin typeface="Avenir Next Condensed" charset="0"/>
              <a:ea typeface="Avenir Next Condensed" charset="0"/>
              <a:cs typeface="Avenir Next Condense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35814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en-US" sz="4800" b="1" dirty="0">
                <a:solidFill>
                  <a:schemeClr val="bg1"/>
                </a:solidFill>
                <a:latin typeface="Avenir Next Condensed" charset="0"/>
                <a:ea typeface="Avenir Next Condensed" charset="0"/>
                <a:cs typeface="Avenir Next Condensed" charset="0"/>
              </a:rPr>
              <a:t>A Budget</a:t>
            </a:r>
            <a:endParaRPr lang="en-US" altLang="en-US" sz="4800" b="1" dirty="0">
              <a:solidFill>
                <a:schemeClr val="bg2"/>
              </a:solidFill>
              <a:latin typeface="Avenir Next Condensed" charset="0"/>
              <a:ea typeface="Avenir Next Condensed" charset="0"/>
              <a:cs typeface="Avenir Next Condensed" charset="0"/>
            </a:endParaRP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1405992" y="1864860"/>
            <a:ext cx="6743148" cy="4351338"/>
          </a:xfrm>
        </p:spPr>
        <p:txBody>
          <a:bodyPr>
            <a:normAutofit/>
          </a:bodyPr>
          <a:lstStyle/>
          <a:p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A budget enables one to develop </a:t>
            </a:r>
            <a:r>
              <a:rPr lang="en-US" altLang="en-US" sz="3200" b="1" dirty="0">
                <a:latin typeface="Avenir Next Condensed" charset="0"/>
                <a:ea typeface="Avenir Next Condensed" charset="0"/>
                <a:cs typeface="Avenir Next Condensed" charset="0"/>
              </a:rPr>
              <a:t>wise</a:t>
            </a: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 money management habits and cultivates </a:t>
            </a:r>
            <a:r>
              <a:rPr lang="en-US" altLang="en-US" sz="3200" b="1" dirty="0">
                <a:latin typeface="Avenir Next Condensed" charset="0"/>
                <a:ea typeface="Avenir Next Condensed" charset="0"/>
                <a:cs typeface="Avenir Next Condensed" charset="0"/>
              </a:rPr>
              <a:t>discipline</a:t>
            </a: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 that enables a person to live within his or her </a:t>
            </a:r>
            <a:r>
              <a:rPr lang="en-US" altLang="en-US" sz="3200" b="1" dirty="0">
                <a:latin typeface="Avenir Next Condensed" charset="0"/>
                <a:ea typeface="Avenir Next Condensed" charset="0"/>
                <a:cs typeface="Avenir Next Condensed" charset="0"/>
              </a:rPr>
              <a:t>means</a:t>
            </a: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.</a:t>
            </a:r>
          </a:p>
          <a:p>
            <a:endParaRPr lang="en-US" altLang="en-US" sz="3200" dirty="0">
              <a:latin typeface="Avenir Next Condensed" charset="0"/>
              <a:ea typeface="Avenir Next Condensed" charset="0"/>
              <a:cs typeface="Avenir Next Condense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557158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2013E92-0F93-6B4E-9ED8-E6609446E8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-246744"/>
            <a:ext cx="9144000" cy="10232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47085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en-US" sz="4800" b="1" dirty="0">
                <a:solidFill>
                  <a:srgbClr val="FFFFFF"/>
                </a:solidFill>
                <a:latin typeface="Avenir Next Condensed" charset="0"/>
                <a:ea typeface="Avenir Next Condensed" charset="0"/>
                <a:cs typeface="Avenir Next Condensed" charset="0"/>
              </a:rPr>
              <a:t>Where to Begin</a:t>
            </a:r>
            <a:endParaRPr lang="en-US" altLang="en-US" sz="4800" b="1" dirty="0">
              <a:solidFill>
                <a:schemeClr val="bg2"/>
              </a:solidFill>
              <a:latin typeface="Avenir Next Condensed" charset="0"/>
              <a:ea typeface="Avenir Next Condensed" charset="0"/>
              <a:cs typeface="Avenir Next Condensed" charset="0"/>
            </a:endParaRP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1172816" y="1825625"/>
            <a:ext cx="6802783" cy="4351338"/>
          </a:xfrm>
        </p:spPr>
        <p:txBody>
          <a:bodyPr/>
          <a:lstStyle/>
          <a:p>
            <a:pPr marL="787400" lvl="1" indent="-514350">
              <a:buAutoNum type="arabicPeriod"/>
            </a:pP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We must know our financial situation.</a:t>
            </a:r>
          </a:p>
          <a:p>
            <a:pPr marL="787400" lvl="1" indent="-514350">
              <a:buAutoNum type="arabicPeriod"/>
            </a:pP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We must put God first.</a:t>
            </a:r>
          </a:p>
          <a:p>
            <a:pPr marL="787400" lvl="1" indent="-514350">
              <a:buAutoNum type="arabicPeriod"/>
            </a:pP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We must determine how to calculate tithe.</a:t>
            </a:r>
          </a:p>
          <a:p>
            <a:pPr marL="787400" lvl="1" indent="-514350">
              <a:buAutoNum type="arabicPeriod"/>
            </a:pP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We must determine how to submit tithe.</a:t>
            </a:r>
          </a:p>
          <a:p>
            <a:pPr marL="787400" lvl="1" indent="-514350">
              <a:buAutoNum type="arabicPeriod"/>
            </a:pP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We must create a budget.</a:t>
            </a:r>
          </a:p>
          <a:p>
            <a:pPr marL="787400" lvl="1" indent="-514350">
              <a:buAutoNum type="arabicPeriod"/>
            </a:pP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We must determine to save.</a:t>
            </a:r>
          </a:p>
        </p:txBody>
      </p:sp>
    </p:spTree>
    <p:extLst>
      <p:ext uri="{BB962C8B-B14F-4D97-AF65-F5344CB8AC3E}">
        <p14:creationId xmlns:p14="http://schemas.microsoft.com/office/powerpoint/2010/main" val="44806593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en-US" sz="4800" b="1" dirty="0">
                <a:solidFill>
                  <a:srgbClr val="FFFFFF"/>
                </a:solidFill>
                <a:latin typeface="Avenir Next Condensed" charset="0"/>
                <a:ea typeface="Avenir Next Condensed" charset="0"/>
                <a:cs typeface="Avenir Next Condensed" charset="0"/>
              </a:rPr>
              <a:t>Determine to Save</a:t>
            </a:r>
            <a:endParaRPr lang="en-US" altLang="en-US" sz="4800" b="1" dirty="0">
              <a:solidFill>
                <a:schemeClr val="bg2"/>
              </a:solidFill>
              <a:latin typeface="Avenir Next Condensed" charset="0"/>
              <a:ea typeface="Avenir Next Condensed" charset="0"/>
              <a:cs typeface="Avenir Next Condensed" charset="0"/>
            </a:endParaRP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1248228" y="1825625"/>
            <a:ext cx="6821715" cy="4351338"/>
          </a:xfrm>
        </p:spPr>
        <p:txBody>
          <a:bodyPr/>
          <a:lstStyle/>
          <a:p>
            <a:r>
              <a:rPr lang="en-US" altLang="en-US" sz="3200" dirty="0">
                <a:latin typeface="Avenir Next" panose="020B0503020202020204" pitchFamily="34" charset="0"/>
              </a:rPr>
              <a:t>“Go to the ant, you sluggard; consider its ways and be wise! It has no commander, no overseer or ruler, yet it </a:t>
            </a:r>
            <a:r>
              <a:rPr lang="en-US" altLang="en-US" sz="3200" b="1" dirty="0">
                <a:latin typeface="Avenir Next" panose="020B0503020202020204" pitchFamily="34" charset="0"/>
              </a:rPr>
              <a:t>stores</a:t>
            </a:r>
            <a:r>
              <a:rPr lang="en-US" altLang="en-US" sz="3200" dirty="0">
                <a:latin typeface="Avenir Next" panose="020B0503020202020204" pitchFamily="34" charset="0"/>
              </a:rPr>
              <a:t> its provisions in summer and </a:t>
            </a:r>
            <a:r>
              <a:rPr lang="en-US" altLang="en-US" sz="3200" b="1" dirty="0">
                <a:latin typeface="Avenir Next" panose="020B0503020202020204" pitchFamily="34" charset="0"/>
              </a:rPr>
              <a:t>gathers</a:t>
            </a:r>
            <a:r>
              <a:rPr lang="en-US" altLang="en-US" sz="3200" dirty="0">
                <a:latin typeface="Avenir Next" panose="020B0503020202020204" pitchFamily="34" charset="0"/>
              </a:rPr>
              <a:t> its food at harvest,” (Proverbs 6:6-8, NIV).</a:t>
            </a:r>
          </a:p>
          <a:p>
            <a:pPr lvl="1"/>
            <a:endParaRPr lang="en-US" altLang="en-US" dirty="0">
              <a:latin typeface="Avenir Next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829408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en-US" sz="4800" b="1" dirty="0">
                <a:solidFill>
                  <a:srgbClr val="FFFFFF"/>
                </a:solidFill>
                <a:latin typeface="Avenir Next Condensed" charset="0"/>
                <a:ea typeface="Avenir Next Condensed" charset="0"/>
                <a:cs typeface="Avenir Next Condensed" charset="0"/>
              </a:rPr>
              <a:t>Determine to Save</a:t>
            </a:r>
            <a:endParaRPr lang="en-US" altLang="en-US" sz="4800" b="1" dirty="0">
              <a:solidFill>
                <a:schemeClr val="bg2"/>
              </a:solidFill>
              <a:latin typeface="Avenir Next Condensed" charset="0"/>
              <a:ea typeface="Avenir Next Condensed" charset="0"/>
              <a:cs typeface="Avenir Next Condensed" charset="0"/>
            </a:endParaRP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954156" y="1751359"/>
            <a:ext cx="6957392" cy="4351338"/>
          </a:xfrm>
        </p:spPr>
        <p:txBody>
          <a:bodyPr/>
          <a:lstStyle/>
          <a:p>
            <a:pPr marL="457200" indent="-457200">
              <a:buFont typeface="Arial" charset="0"/>
              <a:buChar char="•"/>
            </a:pP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Include savings in </a:t>
            </a:r>
            <a:r>
              <a:rPr lang="en-US" altLang="en-US" sz="3200" b="1" dirty="0">
                <a:latin typeface="Avenir Next Condensed" charset="0"/>
                <a:ea typeface="Avenir Next Condensed" charset="0"/>
                <a:cs typeface="Avenir Next Condensed" charset="0"/>
              </a:rPr>
              <a:t>budget</a:t>
            </a:r>
          </a:p>
          <a:p>
            <a:pPr marL="457200" indent="-457200">
              <a:buFont typeface="Arial" charset="0"/>
              <a:buChar char="•"/>
            </a:pP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Opt for </a:t>
            </a:r>
            <a:r>
              <a:rPr lang="en-US" altLang="en-US" sz="3200" b="1" dirty="0">
                <a:latin typeface="Avenir Next Condensed" charset="0"/>
                <a:ea typeface="Avenir Next Condensed" charset="0"/>
                <a:cs typeface="Avenir Next Condensed" charset="0"/>
              </a:rPr>
              <a:t>automatic</a:t>
            </a: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 savings through payroll</a:t>
            </a:r>
          </a:p>
          <a:p>
            <a:pPr marL="457200" indent="-457200">
              <a:buFont typeface="Arial" charset="0"/>
              <a:buChar char="•"/>
            </a:pP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Save at </a:t>
            </a:r>
            <a:r>
              <a:rPr lang="en-US" altLang="en-US" sz="3200" b="1" dirty="0">
                <a:latin typeface="Avenir Next Condensed" charset="0"/>
                <a:ea typeface="Avenir Next Condensed" charset="0"/>
                <a:cs typeface="Avenir Next Condensed" charset="0"/>
              </a:rPr>
              <a:t>best</a:t>
            </a: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 interest rates </a:t>
            </a:r>
          </a:p>
          <a:p>
            <a:pPr marL="457200" indent="-457200">
              <a:buFont typeface="Arial" charset="0"/>
              <a:buChar char="•"/>
            </a:pPr>
            <a:r>
              <a:rPr lang="en-US" altLang="en-US" sz="3200" b="1" dirty="0">
                <a:latin typeface="Avenir Next Condensed" charset="0"/>
                <a:ea typeface="Avenir Next Condensed" charset="0"/>
                <a:cs typeface="Avenir Next Condensed" charset="0"/>
              </a:rPr>
              <a:t>Diversify</a:t>
            </a: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 investments (seek advice)</a:t>
            </a:r>
          </a:p>
          <a:p>
            <a:pPr marL="457200" indent="-457200">
              <a:buFont typeface="Arial" charset="0"/>
              <a:buChar char="•"/>
            </a:pP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Save for </a:t>
            </a:r>
            <a:r>
              <a:rPr lang="en-US" altLang="en-US" sz="3200" b="1" dirty="0">
                <a:latin typeface="Avenir Next Condensed" charset="0"/>
                <a:ea typeface="Avenir Next Condensed" charset="0"/>
                <a:cs typeface="Avenir Next Condensed" charset="0"/>
              </a:rPr>
              <a:t>retirement</a:t>
            </a:r>
          </a:p>
        </p:txBody>
      </p:sp>
    </p:spTree>
    <p:extLst>
      <p:ext uri="{BB962C8B-B14F-4D97-AF65-F5344CB8AC3E}">
        <p14:creationId xmlns:p14="http://schemas.microsoft.com/office/powerpoint/2010/main" val="19211990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en-US" sz="4800" b="1">
                <a:solidFill>
                  <a:srgbClr val="FFFFFF"/>
                </a:solidFill>
                <a:latin typeface="Avenir Next Condensed" charset="0"/>
                <a:ea typeface="Avenir Next Condensed" charset="0"/>
                <a:cs typeface="Avenir Next Condensed" charset="0"/>
              </a:rPr>
              <a:t>Retirement Savings</a:t>
            </a:r>
            <a:endParaRPr lang="en-US" altLang="en-US" sz="4800" b="1" dirty="0">
              <a:solidFill>
                <a:schemeClr val="bg2"/>
              </a:solidFill>
              <a:latin typeface="Avenir Next Condensed" charset="0"/>
              <a:ea typeface="Avenir Next Condensed" charset="0"/>
              <a:cs typeface="Avenir Next Condensed" charset="0"/>
            </a:endParaRP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628650" y="1930400"/>
            <a:ext cx="7346950" cy="4351338"/>
          </a:xfrm>
        </p:spPr>
        <p:txBody>
          <a:bodyPr/>
          <a:lstStyle/>
          <a:p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Choose a Retirement Plan:</a:t>
            </a:r>
          </a:p>
          <a:p>
            <a:pPr marL="457200" indent="-457200">
              <a:buFont typeface="Arial" charset="0"/>
              <a:buChar char="•"/>
            </a:pPr>
            <a:r>
              <a:rPr lang="en-US" altLang="en-US" sz="3200" b="1" dirty="0">
                <a:latin typeface="Avenir Next Condensed" charset="0"/>
                <a:ea typeface="Avenir Next Condensed" charset="0"/>
                <a:cs typeface="Avenir Next Condensed" charset="0"/>
              </a:rPr>
              <a:t>Traditional</a:t>
            </a: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 – Tax-free when contributions are made, but are taxed during retirement years.</a:t>
            </a:r>
          </a:p>
          <a:p>
            <a:pPr marL="457200" indent="-457200">
              <a:buFont typeface="Arial" charset="0"/>
              <a:buChar char="•"/>
            </a:pPr>
            <a:r>
              <a:rPr lang="en-US" altLang="en-US" sz="3200" b="1" dirty="0">
                <a:latin typeface="Avenir Next Condensed" charset="0"/>
                <a:ea typeface="Avenir Next Condensed" charset="0"/>
                <a:cs typeface="Avenir Next Condensed" charset="0"/>
              </a:rPr>
              <a:t>Roth</a:t>
            </a: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 – No tax savings when contributions are made, but tax-free during retirement years.</a:t>
            </a:r>
          </a:p>
          <a:p>
            <a:pPr lvl="1"/>
            <a:endParaRPr lang="en-US" altLang="en-US" dirty="0">
              <a:latin typeface="Avenir Next Condensed" charset="0"/>
              <a:ea typeface="Avenir Next Condensed" charset="0"/>
              <a:cs typeface="Avenir Next Condense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366666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628650" y="279400"/>
            <a:ext cx="7886700" cy="1325563"/>
          </a:xfrm>
        </p:spPr>
        <p:txBody>
          <a:bodyPr/>
          <a:lstStyle/>
          <a:p>
            <a:pPr algn="ctr"/>
            <a:r>
              <a:rPr lang="en-US" altLang="en-US" sz="4800" b="1" dirty="0">
                <a:solidFill>
                  <a:srgbClr val="FFFFFF"/>
                </a:solidFill>
                <a:latin typeface="Avenir Next Condensed" charset="0"/>
                <a:ea typeface="Avenir Next Condensed" charset="0"/>
                <a:cs typeface="Avenir Next Condensed" charset="0"/>
              </a:rPr>
              <a:t>College Funding</a:t>
            </a:r>
            <a:endParaRPr lang="en-US" altLang="en-US" sz="4800" b="1" dirty="0">
              <a:solidFill>
                <a:schemeClr val="bg2"/>
              </a:solidFill>
              <a:latin typeface="Avenir Next Condensed" charset="0"/>
              <a:ea typeface="Avenir Next Condensed" charset="0"/>
              <a:cs typeface="Avenir Next Condensed" charset="0"/>
            </a:endParaRP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754744" y="1863381"/>
            <a:ext cx="7561942" cy="4351338"/>
          </a:xfrm>
        </p:spPr>
        <p:txBody>
          <a:bodyPr/>
          <a:lstStyle/>
          <a:p>
            <a:pPr indent="-457200">
              <a:spcBef>
                <a:spcPts val="0"/>
              </a:spcBef>
              <a:buFont typeface="Arial" charset="0"/>
              <a:buChar char="•"/>
            </a:pP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529 College Saving Plan (tax deductible).</a:t>
            </a:r>
          </a:p>
          <a:p>
            <a:pPr indent="-457200">
              <a:spcBef>
                <a:spcPts val="0"/>
              </a:spcBef>
              <a:buFont typeface="Arial" charset="0"/>
              <a:buChar char="•"/>
            </a:pP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Train children to </a:t>
            </a:r>
            <a:r>
              <a:rPr lang="en-US" altLang="en-US" sz="3200" b="1" dirty="0">
                <a:latin typeface="Avenir Next Condensed" charset="0"/>
                <a:ea typeface="Avenir Next Condensed" charset="0"/>
                <a:cs typeface="Avenir Next Condensed" charset="0"/>
              </a:rPr>
              <a:t>work</a:t>
            </a: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 and </a:t>
            </a:r>
            <a:r>
              <a:rPr lang="en-US" altLang="en-US" sz="3200" b="1" dirty="0">
                <a:latin typeface="Avenir Next Condensed" charset="0"/>
                <a:ea typeface="Avenir Next Condensed" charset="0"/>
                <a:cs typeface="Avenir Next Condensed" charset="0"/>
              </a:rPr>
              <a:t>save</a:t>
            </a: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 at an early age.</a:t>
            </a:r>
          </a:p>
          <a:p>
            <a:pPr indent="-457200">
              <a:spcBef>
                <a:spcPts val="0"/>
              </a:spcBef>
              <a:buFont typeface="Arial" charset="0"/>
              <a:buChar char="•"/>
            </a:pP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Apply for </a:t>
            </a:r>
            <a:r>
              <a:rPr lang="en-US" altLang="en-US" sz="3200" b="1" dirty="0">
                <a:latin typeface="Avenir Next Condensed" charset="0"/>
                <a:ea typeface="Avenir Next Condensed" charset="0"/>
                <a:cs typeface="Avenir Next Condensed" charset="0"/>
              </a:rPr>
              <a:t>scholarships</a:t>
            </a: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.</a:t>
            </a:r>
          </a:p>
          <a:p>
            <a:pPr indent="-457200">
              <a:spcBef>
                <a:spcPts val="0"/>
              </a:spcBef>
              <a:buFont typeface="Arial" charset="0"/>
              <a:buChar char="•"/>
            </a:pP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Select an affordable college.</a:t>
            </a:r>
          </a:p>
          <a:p>
            <a:pPr indent="-457200">
              <a:spcBef>
                <a:spcPts val="0"/>
              </a:spcBef>
              <a:buFont typeface="Arial" charset="0"/>
              <a:buChar char="•"/>
            </a:pP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Select a field of study that offers a </a:t>
            </a:r>
            <a:r>
              <a:rPr lang="en-US" altLang="en-US" sz="3200" b="1" dirty="0">
                <a:latin typeface="Avenir Next Condensed" charset="0"/>
                <a:ea typeface="Avenir Next Condensed" charset="0"/>
                <a:cs typeface="Avenir Next Condensed" charset="0"/>
              </a:rPr>
              <a:t>marketable</a:t>
            </a: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 career.</a:t>
            </a:r>
          </a:p>
          <a:p>
            <a:pPr indent="-457200">
              <a:spcBef>
                <a:spcPts val="0"/>
              </a:spcBef>
              <a:buFont typeface="Arial" charset="0"/>
              <a:buChar char="•"/>
            </a:pPr>
            <a:r>
              <a:rPr lang="en-US" altLang="en-US" sz="3200" b="1" dirty="0">
                <a:latin typeface="Avenir Next Condensed" charset="0"/>
                <a:ea typeface="Avenir Next Condensed" charset="0"/>
                <a:cs typeface="Avenir Next Condensed" charset="0"/>
              </a:rPr>
              <a:t>Borrow</a:t>
            </a: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 only what is needed.</a:t>
            </a:r>
          </a:p>
          <a:p>
            <a:pPr marL="0" lvl="1">
              <a:spcBef>
                <a:spcPts val="0"/>
              </a:spcBef>
            </a:pPr>
            <a:endParaRPr lang="en-US" altLang="en-US" sz="3200" dirty="0">
              <a:latin typeface="Avenir Next Condensed" charset="0"/>
              <a:ea typeface="Avenir Next Condensed" charset="0"/>
              <a:cs typeface="Avenir Next Condense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038791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en-US" sz="4800" b="1" dirty="0">
                <a:solidFill>
                  <a:srgbClr val="FFFFFF"/>
                </a:solidFill>
                <a:latin typeface="Avenir Next Condensed" charset="0"/>
                <a:ea typeface="Avenir Next Condensed" charset="0"/>
                <a:cs typeface="Avenir Next Condensed" charset="0"/>
              </a:rPr>
              <a:t>Where to Begin</a:t>
            </a:r>
            <a:endParaRPr lang="en-US" altLang="en-US" sz="4800" b="1" dirty="0">
              <a:solidFill>
                <a:schemeClr val="bg2"/>
              </a:solidFill>
              <a:latin typeface="Avenir Next Condensed" charset="0"/>
              <a:ea typeface="Avenir Next Condensed" charset="0"/>
              <a:cs typeface="Avenir Next Condensed" charset="0"/>
            </a:endParaRP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1172816" y="1825625"/>
            <a:ext cx="6802783" cy="4351338"/>
          </a:xfrm>
        </p:spPr>
        <p:txBody>
          <a:bodyPr>
            <a:normAutofit lnSpcReduction="10000"/>
          </a:bodyPr>
          <a:lstStyle/>
          <a:p>
            <a:pPr marL="787400" lvl="1" indent="-514350">
              <a:buAutoNum type="arabicPeriod"/>
            </a:pP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We must know our financial situation.</a:t>
            </a:r>
          </a:p>
          <a:p>
            <a:pPr marL="787400" lvl="1" indent="-514350">
              <a:buAutoNum type="arabicPeriod"/>
            </a:pP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We must put God first.</a:t>
            </a:r>
          </a:p>
          <a:p>
            <a:pPr marL="787400" lvl="1" indent="-514350">
              <a:buAutoNum type="arabicPeriod"/>
            </a:pP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We must determine how to calculate tithe.</a:t>
            </a:r>
          </a:p>
          <a:p>
            <a:pPr marL="787400" lvl="1" indent="-514350">
              <a:buAutoNum type="arabicPeriod"/>
            </a:pP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We must determine how to submit tithe.</a:t>
            </a:r>
          </a:p>
          <a:p>
            <a:pPr marL="787400" lvl="1" indent="-514350">
              <a:buAutoNum type="arabicPeriod"/>
            </a:pP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We must create a budget.</a:t>
            </a:r>
          </a:p>
          <a:p>
            <a:pPr marL="787400" lvl="1" indent="-514350">
              <a:buAutoNum type="arabicPeriod"/>
            </a:pP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We must determine to save.</a:t>
            </a:r>
          </a:p>
          <a:p>
            <a:pPr marL="787400" lvl="1" indent="-514350">
              <a:buAutoNum type="arabicPeriod"/>
            </a:pP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We must avoid debt.</a:t>
            </a:r>
          </a:p>
        </p:txBody>
      </p:sp>
    </p:spTree>
    <p:extLst>
      <p:ext uri="{BB962C8B-B14F-4D97-AF65-F5344CB8AC3E}">
        <p14:creationId xmlns:p14="http://schemas.microsoft.com/office/powerpoint/2010/main" val="252952735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628650" y="309320"/>
            <a:ext cx="7886700" cy="1325563"/>
          </a:xfrm>
        </p:spPr>
        <p:txBody>
          <a:bodyPr/>
          <a:lstStyle/>
          <a:p>
            <a:pPr algn="ctr"/>
            <a:r>
              <a:rPr lang="en-US" altLang="en-US" sz="4800" b="1" dirty="0">
                <a:solidFill>
                  <a:srgbClr val="FFFFFF"/>
                </a:solidFill>
                <a:latin typeface="Avenir Next Condensed" charset="0"/>
                <a:ea typeface="Avenir Next Condensed" charset="0"/>
                <a:cs typeface="Avenir Next Condensed" charset="0"/>
              </a:rPr>
              <a:t>Debt is Bondage</a:t>
            </a:r>
            <a:endParaRPr lang="en-US" altLang="en-US" sz="4800" b="1" dirty="0">
              <a:solidFill>
                <a:schemeClr val="bg2"/>
              </a:solidFill>
              <a:latin typeface="Avenir Next Condensed" charset="0"/>
              <a:ea typeface="Avenir Next Condensed" charset="0"/>
              <a:cs typeface="Avenir Next Condensed" charset="0"/>
            </a:endParaRP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1510748" y="1428060"/>
            <a:ext cx="6440556" cy="4351338"/>
          </a:xfrm>
        </p:spPr>
        <p:txBody>
          <a:bodyPr/>
          <a:lstStyle/>
          <a:p>
            <a:endParaRPr lang="en-US" altLang="en-US" sz="3200" dirty="0">
              <a:latin typeface="Avenir Next Condensed" charset="0"/>
              <a:ea typeface="Avenir Next Condensed" charset="0"/>
              <a:cs typeface="Avenir Next Condensed" charset="0"/>
            </a:endParaRPr>
          </a:p>
          <a:p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“The </a:t>
            </a:r>
            <a:r>
              <a:rPr lang="en-US" altLang="en-US" sz="3200" b="1" dirty="0">
                <a:latin typeface="Avenir Next Condensed" charset="0"/>
                <a:ea typeface="Avenir Next Condensed" charset="0"/>
                <a:cs typeface="Avenir Next Condensed" charset="0"/>
              </a:rPr>
              <a:t>rich</a:t>
            </a: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 rule over the poor, and the </a:t>
            </a:r>
            <a:r>
              <a:rPr lang="en-US" altLang="en-US" sz="3200" b="1" dirty="0">
                <a:latin typeface="Avenir Next Condensed" charset="0"/>
                <a:ea typeface="Avenir Next Condensed" charset="0"/>
                <a:cs typeface="Avenir Next Condensed" charset="0"/>
              </a:rPr>
              <a:t>borrower</a:t>
            </a: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 is slave to the lender,” (Proverbs 22:7, NIV).</a:t>
            </a:r>
          </a:p>
          <a:p>
            <a:endParaRPr lang="en-US" altLang="en-US" sz="3200" dirty="0">
              <a:latin typeface="Avenir Next Condensed" charset="0"/>
              <a:ea typeface="Avenir Next Condensed" charset="0"/>
              <a:cs typeface="Avenir Next Condensed" charset="0"/>
            </a:endParaRPr>
          </a:p>
          <a:p>
            <a:pPr lvl="1"/>
            <a:endParaRPr lang="en-US" altLang="en-US" sz="3200" dirty="0">
              <a:latin typeface="Avenir Next Condensed" charset="0"/>
              <a:ea typeface="Avenir Next Condensed" charset="0"/>
              <a:cs typeface="Avenir Next Condense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618529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en-US" sz="4800" b="1" dirty="0">
                <a:solidFill>
                  <a:srgbClr val="FFFFFF"/>
                </a:solidFill>
                <a:latin typeface="Avenir Next Condensed" charset="0"/>
                <a:ea typeface="Avenir Next Condensed" charset="0"/>
                <a:cs typeface="Avenir Next Condensed" charset="0"/>
              </a:rPr>
              <a:t>How Get Out of Debt</a:t>
            </a:r>
            <a:endParaRPr lang="en-US" altLang="en-US" sz="4800" b="1" dirty="0">
              <a:solidFill>
                <a:schemeClr val="bg2"/>
              </a:solidFill>
              <a:latin typeface="Avenir Next Condensed" charset="0"/>
              <a:ea typeface="Avenir Next Condensed" charset="0"/>
              <a:cs typeface="Avenir Next Condensed" charset="0"/>
            </a:endParaRP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1212574" y="1825625"/>
            <a:ext cx="6480313" cy="4351338"/>
          </a:xfrm>
        </p:spPr>
        <p:txBody>
          <a:bodyPr/>
          <a:lstStyle/>
          <a:p>
            <a:pPr marL="457200" indent="-457200">
              <a:buFont typeface="Arial" charset="0"/>
              <a:buChar char="•"/>
            </a:pP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Obtain a </a:t>
            </a:r>
            <a:r>
              <a:rPr lang="en-US" altLang="en-US" sz="3200" b="1" dirty="0">
                <a:latin typeface="Avenir Next Condensed" charset="0"/>
                <a:ea typeface="Avenir Next Condensed" charset="0"/>
                <a:cs typeface="Avenir Next Condensed" charset="0"/>
              </a:rPr>
              <a:t>free</a:t>
            </a: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 credit report from one of the major credit bureaus.</a:t>
            </a:r>
          </a:p>
          <a:p>
            <a:pPr marL="457200" indent="-457200">
              <a:buFont typeface="Arial" charset="0"/>
              <a:buChar char="•"/>
            </a:pPr>
            <a:r>
              <a:rPr lang="en-US" altLang="en-US" sz="3200" b="1" dirty="0">
                <a:latin typeface="Avenir Next Condensed" charset="0"/>
                <a:ea typeface="Avenir Next Condensed" charset="0"/>
                <a:cs typeface="Avenir Next Condensed" charset="0"/>
              </a:rPr>
              <a:t>Destroy</a:t>
            </a: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 credit cards.</a:t>
            </a:r>
          </a:p>
          <a:p>
            <a:pPr marL="457200" indent="-457200">
              <a:buFont typeface="Arial" charset="0"/>
              <a:buChar char="•"/>
            </a:pP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Create a </a:t>
            </a:r>
            <a:r>
              <a:rPr lang="en-US" altLang="en-US" sz="3200" b="1" dirty="0">
                <a:latin typeface="Avenir Next Condensed" charset="0"/>
                <a:ea typeface="Avenir Next Condensed" charset="0"/>
                <a:cs typeface="Avenir Next Condensed" charset="0"/>
              </a:rPr>
              <a:t>resolution</a:t>
            </a: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 plan.</a:t>
            </a:r>
          </a:p>
        </p:txBody>
      </p:sp>
    </p:spTree>
    <p:extLst>
      <p:ext uri="{BB962C8B-B14F-4D97-AF65-F5344CB8AC3E}">
        <p14:creationId xmlns:p14="http://schemas.microsoft.com/office/powerpoint/2010/main" val="30767157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1184454" y="500062"/>
            <a:ext cx="6771268" cy="1325563"/>
          </a:xfrm>
        </p:spPr>
        <p:txBody>
          <a:bodyPr>
            <a:normAutofit/>
          </a:bodyPr>
          <a:lstStyle/>
          <a:p>
            <a:pPr algn="ctr"/>
            <a:r>
              <a:rPr lang="en-US" altLang="en-US" sz="4800" b="1" dirty="0">
                <a:solidFill>
                  <a:schemeClr val="bg1"/>
                </a:solidFill>
                <a:latin typeface="Avenir Next Condensed" charset="0"/>
                <a:ea typeface="Avenir Next Condensed" charset="0"/>
                <a:cs typeface="Avenir Next Condensed" charset="0"/>
              </a:rPr>
              <a:t>What is Worship?</a:t>
            </a:r>
            <a:endParaRPr lang="en-US" altLang="en-US" sz="4800" b="1" dirty="0">
              <a:solidFill>
                <a:schemeClr val="bg2"/>
              </a:solidFill>
              <a:latin typeface="Avenir Next Condensed" charset="0"/>
              <a:ea typeface="Avenir Next Condensed" charset="0"/>
              <a:cs typeface="Avenir Next Condensed" charset="0"/>
            </a:endParaRP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1693073" y="2044286"/>
            <a:ext cx="5754029" cy="4351338"/>
          </a:xfrm>
        </p:spPr>
        <p:txBody>
          <a:bodyPr/>
          <a:lstStyle/>
          <a:p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Worship is defined as “reverent honor and homage paid to God or a sacred personage, or to any </a:t>
            </a:r>
            <a:r>
              <a:rPr lang="en-US" altLang="en-US" sz="3200" b="1" dirty="0">
                <a:latin typeface="Avenir Next Condensed" charset="0"/>
                <a:ea typeface="Avenir Next Condensed" charset="0"/>
                <a:cs typeface="Avenir Next Condensed" charset="0"/>
              </a:rPr>
              <a:t>object</a:t>
            </a: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 regarded as sacred.”</a:t>
            </a:r>
          </a:p>
          <a:p>
            <a:endParaRPr lang="en-US" altLang="en-US" sz="3200" dirty="0">
              <a:latin typeface="Avenir Next Condensed" charset="0"/>
              <a:ea typeface="Avenir Next Condensed" charset="0"/>
              <a:cs typeface="Avenir Next Condensed" charset="0"/>
            </a:endParaRPr>
          </a:p>
          <a:p>
            <a:endParaRPr lang="en-US" altLang="en-US" sz="3200" dirty="0">
              <a:latin typeface="Avenir Next Condensed" charset="0"/>
              <a:ea typeface="Avenir Next Condensed" charset="0"/>
              <a:cs typeface="Avenir Next Condensed" charset="0"/>
            </a:endParaRPr>
          </a:p>
          <a:p>
            <a:r>
              <a:rPr lang="en-US" altLang="en-US" sz="2400" dirty="0">
                <a:latin typeface="Avenir Next Condensed" charset="0"/>
                <a:ea typeface="Avenir Next Condensed" charset="0"/>
                <a:cs typeface="Avenir Next Condensed" charset="0"/>
              </a:rPr>
              <a:t>(</a:t>
            </a:r>
            <a:r>
              <a:rPr lang="en-US" altLang="en-US" sz="2400" dirty="0">
                <a:latin typeface="Avenir Next Condensed" charset="0"/>
                <a:ea typeface="Avenir Next Condensed" charset="0"/>
                <a:cs typeface="Avenir Next Condensed" charset="0"/>
                <a:hlinkClick r:id="rId3"/>
              </a:rPr>
              <a:t>www.dictionary.com</a:t>
            </a:r>
            <a:r>
              <a:rPr lang="en-US" altLang="en-US" sz="2400" dirty="0">
                <a:latin typeface="Avenir Next Condensed" charset="0"/>
                <a:ea typeface="Avenir Next Condensed" charset="0"/>
                <a:cs typeface="Avenir Next Condensed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21158386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en-US" sz="4800" b="1" dirty="0">
                <a:solidFill>
                  <a:srgbClr val="FFFFFF"/>
                </a:solidFill>
                <a:latin typeface="Avenir Next Condensed" charset="0"/>
                <a:ea typeface="Avenir Next Condensed" charset="0"/>
                <a:cs typeface="Avenir Next Condensed" charset="0"/>
              </a:rPr>
              <a:t>Resolution Plan</a:t>
            </a:r>
            <a:endParaRPr lang="en-US" altLang="en-US" sz="4800" b="1" dirty="0">
              <a:solidFill>
                <a:schemeClr val="bg2"/>
              </a:solidFill>
              <a:latin typeface="Avenir Next Condensed" charset="0"/>
              <a:ea typeface="Avenir Next Condensed" charset="0"/>
              <a:cs typeface="Avenir Next Condensed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057275" y="1575188"/>
            <a:ext cx="714375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Snowball Your Debt:</a:t>
            </a:r>
          </a:p>
          <a:p>
            <a:pPr eaLnBrk="1" hangingPunct="1">
              <a:lnSpc>
                <a:spcPct val="90000"/>
              </a:lnSpc>
            </a:pPr>
            <a:endParaRPr lang="en-US" altLang="en-US" sz="3200" dirty="0">
              <a:latin typeface="Avenir Next Condensed" charset="0"/>
              <a:ea typeface="Avenir Next Condensed" charset="0"/>
              <a:cs typeface="Avenir Next Condensed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1. Begin by making </a:t>
            </a:r>
            <a:r>
              <a:rPr lang="en-US" altLang="en-US" sz="3200" b="1" dirty="0">
                <a:latin typeface="Avenir Next Condensed" charset="0"/>
                <a:ea typeface="Avenir Next Condensed" charset="0"/>
                <a:cs typeface="Avenir Next Condensed" charset="0"/>
              </a:rPr>
              <a:t>large</a:t>
            </a: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 payments on small debts while paying </a:t>
            </a:r>
            <a:r>
              <a:rPr lang="en-US" altLang="en-US" sz="3200" b="1" dirty="0">
                <a:latin typeface="Avenir Next Condensed" charset="0"/>
                <a:ea typeface="Avenir Next Condensed" charset="0"/>
                <a:cs typeface="Avenir Next Condensed" charset="0"/>
              </a:rPr>
              <a:t>minimum</a:t>
            </a: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 payments on larger debts, such as home mortgage.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2. When </a:t>
            </a:r>
            <a:r>
              <a:rPr lang="en-US" altLang="en-US" sz="3200" b="1" dirty="0">
                <a:latin typeface="Avenir Next Condensed" charset="0"/>
                <a:ea typeface="Avenir Next Condensed" charset="0"/>
                <a:cs typeface="Avenir Next Condensed" charset="0"/>
              </a:rPr>
              <a:t>smallest</a:t>
            </a: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 debt is paid off, apply payment to the next highest, and continue to the largest debt.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3. Finally! </a:t>
            </a:r>
            <a:r>
              <a:rPr lang="en-US" altLang="en-US" sz="3200" b="1" dirty="0">
                <a:latin typeface="Avenir Next Condensed" charset="0"/>
                <a:ea typeface="Avenir Next Condensed" charset="0"/>
                <a:cs typeface="Avenir Next Condensed" charset="0"/>
              </a:rPr>
              <a:t>Debt free</a:t>
            </a: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30508933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en-US" sz="4800" b="1" dirty="0">
                <a:solidFill>
                  <a:srgbClr val="FFFFFF"/>
                </a:solidFill>
                <a:latin typeface="Avenir Next Condensed" charset="0"/>
                <a:ea typeface="Avenir Next Condensed" charset="0"/>
                <a:cs typeface="Avenir Next Condensed" charset="0"/>
              </a:rPr>
              <a:t>Resolution Plan</a:t>
            </a:r>
            <a:endParaRPr lang="en-US" altLang="en-US" sz="4800" b="1" dirty="0">
              <a:solidFill>
                <a:schemeClr val="bg2"/>
              </a:solidFill>
              <a:latin typeface="Avenir Next Condensed" charset="0"/>
              <a:ea typeface="Avenir Next Condensed" charset="0"/>
              <a:cs typeface="Avenir Next Condensed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EE3DCAB-CFC3-194D-B1AA-317471334E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29608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800" b="1" dirty="0">
                <a:solidFill>
                  <a:schemeClr val="bg2"/>
                </a:solidFill>
                <a:latin typeface="Avenir Next" panose="020B0503020202020204" pitchFamily="34" charset="0"/>
                <a:ea typeface="Myriad Pro Light" charset="0"/>
                <a:cs typeface="Myriad Pro Light" charset="0"/>
              </a:rPr>
              <a:t>Ellen White on Debt</a:t>
            </a:r>
            <a:endParaRPr lang="en-US" sz="4800" dirty="0">
              <a:solidFill>
                <a:schemeClr val="bg2"/>
              </a:solidFill>
              <a:latin typeface="Avenir Next" panose="020B0503020202020204" pitchFamily="34" charset="0"/>
              <a:ea typeface="Myriad Pro Light" charset="0"/>
              <a:cs typeface="Myriad Pro Light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57942" y="1825625"/>
            <a:ext cx="7017275" cy="4351338"/>
          </a:xfrm>
        </p:spPr>
        <p:txBody>
          <a:bodyPr>
            <a:normAutofit/>
          </a:bodyPr>
          <a:lstStyle/>
          <a:p>
            <a:pPr marL="274320" lvl="1" indent="0">
              <a:buNone/>
            </a:pPr>
            <a:r>
              <a:rPr lang="en-US" sz="3200" dirty="0">
                <a:latin typeface="Avenir Next" panose="020B0503020202020204" pitchFamily="34" charset="0"/>
              </a:rPr>
              <a:t>“</a:t>
            </a: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Be determined </a:t>
            </a:r>
            <a:r>
              <a:rPr lang="en-US" altLang="en-US" sz="3200" b="1" dirty="0">
                <a:latin typeface="Avenir Next Condensed" charset="0"/>
                <a:ea typeface="Avenir Next Condensed" charset="0"/>
                <a:cs typeface="Avenir Next Condensed" charset="0"/>
              </a:rPr>
              <a:t>never</a:t>
            </a: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 to incur another debt. Deny yourself a </a:t>
            </a:r>
            <a:r>
              <a:rPr lang="en-US" altLang="en-US" sz="3200" b="1" dirty="0">
                <a:latin typeface="Avenir Next Condensed" charset="0"/>
                <a:ea typeface="Avenir Next Condensed" charset="0"/>
                <a:cs typeface="Avenir Next Condensed" charset="0"/>
              </a:rPr>
              <a:t>thousand</a:t>
            </a: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 things rather than run into debt. This has been the curse of your life, getting into debt. Avoid it as you would the smallpox. Make a solemn </a:t>
            </a:r>
            <a:r>
              <a:rPr lang="en-US" altLang="en-US" sz="3200" b="1" dirty="0">
                <a:latin typeface="Avenir Next Condensed" charset="0"/>
                <a:ea typeface="Avenir Next Condensed" charset="0"/>
                <a:cs typeface="Avenir Next Condensed" charset="0"/>
              </a:rPr>
              <a:t>covenant</a:t>
            </a: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 with God that by His blessing you will pay your debts then owe no man anything if you live on porridge and bread,” (</a:t>
            </a:r>
            <a:r>
              <a:rPr lang="en-US" altLang="en-US" sz="3200" i="1" dirty="0">
                <a:latin typeface="Avenir Next Condensed" charset="0"/>
                <a:ea typeface="Avenir Next Condensed" charset="0"/>
                <a:cs typeface="Avenir Next Condensed" charset="0"/>
              </a:rPr>
              <a:t>Adventist Home, </a:t>
            </a: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393). </a:t>
            </a:r>
          </a:p>
          <a:p>
            <a:pPr marL="274320" lvl="1" indent="0">
              <a:buNone/>
            </a:pPr>
            <a:endParaRPr lang="en-US" sz="3200" dirty="0">
              <a:latin typeface="Avenir Next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8956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b="1" dirty="0"/>
              <a:t>It’s About Worship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72342" y="1690689"/>
            <a:ext cx="5863771" cy="4486274"/>
          </a:xfrm>
        </p:spPr>
        <p:txBody>
          <a:bodyPr>
            <a:normAutofit/>
          </a:bodyPr>
          <a:lstStyle/>
          <a:p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Remember, a checkbook (or a </a:t>
            </a:r>
            <a:r>
              <a:rPr lang="en-US" altLang="en-US" sz="3200" b="1" dirty="0">
                <a:latin typeface="Avenir Next Condensed" charset="0"/>
                <a:ea typeface="Avenir Next Condensed" charset="0"/>
                <a:cs typeface="Avenir Next Condensed" charset="0"/>
              </a:rPr>
              <a:t>budget</a:t>
            </a: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) tells us who and what we worship.</a:t>
            </a:r>
          </a:p>
          <a:p>
            <a:endParaRPr lang="en-US" sz="3200" dirty="0">
              <a:latin typeface="Avenir Next Condensed" charset="0"/>
            </a:endParaRPr>
          </a:p>
          <a:p>
            <a:r>
              <a:rPr lang="en-US" sz="3200" dirty="0">
                <a:latin typeface="Avenir Next Condensed" charset="0"/>
              </a:rPr>
              <a:t>Who will you worship today? </a:t>
            </a:r>
          </a:p>
          <a:p>
            <a:endParaRPr lang="en-US" sz="3200" dirty="0">
              <a:latin typeface="Avenir Next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86239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1184454" y="500062"/>
            <a:ext cx="6771268" cy="1325563"/>
          </a:xfrm>
        </p:spPr>
        <p:txBody>
          <a:bodyPr>
            <a:normAutofit/>
          </a:bodyPr>
          <a:lstStyle/>
          <a:p>
            <a:pPr algn="ctr"/>
            <a:r>
              <a:rPr lang="en-US" altLang="en-US" sz="4800" b="1" dirty="0">
                <a:solidFill>
                  <a:schemeClr val="bg1"/>
                </a:solidFill>
                <a:latin typeface="Avenir Next Condensed" charset="0"/>
                <a:ea typeface="Avenir Next Condensed" charset="0"/>
                <a:cs typeface="Avenir Next Condensed" charset="0"/>
              </a:rPr>
              <a:t>What is </a:t>
            </a:r>
            <a:r>
              <a:rPr lang="en-US" altLang="en-US" sz="4800" b="1" dirty="0">
                <a:latin typeface="Avenir Next Condensed" charset="0"/>
                <a:ea typeface="Avenir Next Condensed" charset="0"/>
                <a:cs typeface="Avenir Next Condensed" charset="0"/>
              </a:rPr>
              <a:t>Idolatry</a:t>
            </a:r>
            <a:r>
              <a:rPr lang="en-US" altLang="en-US" sz="4800" b="1" dirty="0">
                <a:solidFill>
                  <a:schemeClr val="bg1"/>
                </a:solidFill>
                <a:latin typeface="Avenir Next Condensed" charset="0"/>
                <a:ea typeface="Avenir Next Condensed" charset="0"/>
                <a:cs typeface="Avenir Next Condensed" charset="0"/>
              </a:rPr>
              <a:t>?</a:t>
            </a:r>
            <a:endParaRPr lang="en-US" altLang="en-US" sz="4800" b="1" dirty="0">
              <a:solidFill>
                <a:schemeClr val="bg2"/>
              </a:solidFill>
              <a:latin typeface="Avenir Next Condensed" charset="0"/>
              <a:ea typeface="Avenir Next Condensed" charset="0"/>
              <a:cs typeface="Avenir Next Condensed" charset="0"/>
            </a:endParaRP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1693073" y="2044286"/>
            <a:ext cx="5754029" cy="4351338"/>
          </a:xfrm>
        </p:spPr>
        <p:txBody>
          <a:bodyPr/>
          <a:lstStyle/>
          <a:p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Idolatry can be defined as extreme admiration, love, or reverence for </a:t>
            </a:r>
            <a:r>
              <a:rPr lang="en-US" altLang="en-US" sz="3200" b="1" dirty="0">
                <a:latin typeface="Avenir Next Condensed" charset="0"/>
                <a:ea typeface="Avenir Next Condensed" charset="0"/>
                <a:cs typeface="Avenir Next Condensed" charset="0"/>
              </a:rPr>
              <a:t>something</a:t>
            </a: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 or someone.</a:t>
            </a:r>
          </a:p>
          <a:p>
            <a:endParaRPr lang="en-US" altLang="en-US" sz="3200" dirty="0">
              <a:latin typeface="Avenir Next Condensed" charset="0"/>
              <a:ea typeface="Avenir Next Condensed" charset="0"/>
              <a:cs typeface="Avenir Next Condensed" charset="0"/>
            </a:endParaRPr>
          </a:p>
          <a:p>
            <a:endParaRPr lang="en-US" altLang="en-US" sz="3200" dirty="0">
              <a:latin typeface="Avenir Next Condensed" charset="0"/>
              <a:ea typeface="Avenir Next Condensed" charset="0"/>
              <a:cs typeface="Avenir Next Condense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5703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1184454" y="500062"/>
            <a:ext cx="6771268" cy="1325563"/>
          </a:xfrm>
        </p:spPr>
        <p:txBody>
          <a:bodyPr>
            <a:normAutofit/>
          </a:bodyPr>
          <a:lstStyle/>
          <a:p>
            <a:pPr algn="ctr"/>
            <a:r>
              <a:rPr lang="en-US" altLang="en-US" sz="4800" b="1" dirty="0">
                <a:solidFill>
                  <a:schemeClr val="bg1"/>
                </a:solidFill>
                <a:latin typeface="Avenir Next Condensed" charset="0"/>
                <a:ea typeface="Avenir Next Condensed" charset="0"/>
                <a:cs typeface="Avenir Next Condensed" charset="0"/>
              </a:rPr>
              <a:t>Worship</a:t>
            </a:r>
            <a:endParaRPr lang="en-US" altLang="en-US" sz="4800" b="1" dirty="0">
              <a:solidFill>
                <a:schemeClr val="bg2"/>
              </a:solidFill>
              <a:latin typeface="Avenir Next Condensed" charset="0"/>
              <a:ea typeface="Avenir Next Condensed" charset="0"/>
              <a:cs typeface="Avenir Next Condensed" charset="0"/>
            </a:endParaRP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1407887" y="2044286"/>
            <a:ext cx="6371770" cy="4351338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sz="3200" dirty="0">
                <a:latin typeface="Avenir Next Condensed" panose="020B0506020202020204" pitchFamily="34" charset="0"/>
              </a:rPr>
              <a:t>Worship is giving the </a:t>
            </a:r>
            <a:r>
              <a:rPr lang="en-US" sz="3200" b="1" dirty="0">
                <a:latin typeface="Avenir Next Condensed" panose="020B0506020202020204" pitchFamily="34" charset="0"/>
              </a:rPr>
              <a:t>best</a:t>
            </a:r>
            <a:r>
              <a:rPr lang="en-US" sz="3200" dirty="0">
                <a:latin typeface="Avenir Next Condensed" panose="020B0506020202020204" pitchFamily="34" charset="0"/>
              </a:rPr>
              <a:t> of what He has given to us:</a:t>
            </a:r>
          </a:p>
          <a:p>
            <a:pPr indent="-4572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3200" dirty="0">
                <a:latin typeface="Avenir Next Condensed" panose="020B0506020202020204" pitchFamily="34" charset="0"/>
              </a:rPr>
              <a:t>	Time</a:t>
            </a:r>
          </a:p>
          <a:p>
            <a:pPr indent="-4572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3200" dirty="0">
                <a:latin typeface="Avenir Next Condensed" panose="020B0506020202020204" pitchFamily="34" charset="0"/>
              </a:rPr>
              <a:t>	Talents (abilities)</a:t>
            </a:r>
          </a:p>
          <a:p>
            <a:pPr indent="-4572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3200" dirty="0">
                <a:latin typeface="Avenir Next Condensed" panose="020B0506020202020204" pitchFamily="34" charset="0"/>
              </a:rPr>
              <a:t>	Temple (body)</a:t>
            </a:r>
          </a:p>
          <a:p>
            <a:pPr indent="-4572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3200" dirty="0">
                <a:latin typeface="Avenir Next Condensed" panose="020B0506020202020204" pitchFamily="34" charset="0"/>
              </a:rPr>
              <a:t>	Treasure (money and possessions)</a:t>
            </a:r>
          </a:p>
        </p:txBody>
      </p:sp>
    </p:spTree>
    <p:extLst>
      <p:ext uri="{BB962C8B-B14F-4D97-AF65-F5344CB8AC3E}">
        <p14:creationId xmlns:p14="http://schemas.microsoft.com/office/powerpoint/2010/main" val="38922350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1169940" y="325891"/>
            <a:ext cx="6771268" cy="1325563"/>
          </a:xfrm>
        </p:spPr>
        <p:txBody>
          <a:bodyPr>
            <a:normAutofit/>
          </a:bodyPr>
          <a:lstStyle/>
          <a:p>
            <a:pPr algn="ctr"/>
            <a:r>
              <a:rPr lang="en-US" altLang="en-US" sz="4800" b="1" dirty="0">
                <a:solidFill>
                  <a:schemeClr val="bg1"/>
                </a:solidFill>
                <a:latin typeface="Avenir Next Condensed" charset="0"/>
                <a:ea typeface="Avenir Next Condensed" charset="0"/>
                <a:cs typeface="Avenir Next Condensed" charset="0"/>
              </a:rPr>
              <a:t>Psalm 100</a:t>
            </a:r>
            <a:endParaRPr lang="en-US" altLang="en-US" sz="4800" b="1" dirty="0">
              <a:solidFill>
                <a:schemeClr val="bg2"/>
              </a:solidFill>
              <a:latin typeface="Avenir Next Condensed" charset="0"/>
              <a:ea typeface="Avenir Next Condensed" charset="0"/>
              <a:cs typeface="Avenir Next Condensed" charset="0"/>
            </a:endParaRP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1169940" y="1491796"/>
            <a:ext cx="7387771" cy="4351338"/>
          </a:xfrm>
        </p:spPr>
        <p:txBody>
          <a:bodyPr>
            <a:noAutofit/>
          </a:bodyPr>
          <a:lstStyle/>
          <a:p>
            <a:r>
              <a:rPr lang="en-US" sz="3200" dirty="0">
                <a:latin typeface="Avenir Next Condensed" panose="020B0506020202020204" pitchFamily="34" charset="0"/>
              </a:rPr>
              <a:t>“Shout for joy to the LORD, all the earth. Worship the LORD with </a:t>
            </a:r>
            <a:r>
              <a:rPr lang="en-US" sz="3200" b="1" dirty="0">
                <a:latin typeface="Avenir Next Condensed" panose="020B0506020202020204" pitchFamily="34" charset="0"/>
              </a:rPr>
              <a:t>gladness</a:t>
            </a:r>
            <a:r>
              <a:rPr lang="en-US" sz="3200" dirty="0">
                <a:latin typeface="Avenir Next Condensed" panose="020B0506020202020204" pitchFamily="34" charset="0"/>
              </a:rPr>
              <a:t>; come before him with joyful songs. Know that the LORD is God. It is he who made us, and we are his; we are his people, the sheep of his pasture. Enter his gates with </a:t>
            </a:r>
            <a:r>
              <a:rPr lang="en-US" sz="3200" b="1" dirty="0">
                <a:latin typeface="Avenir Next Condensed" panose="020B0506020202020204" pitchFamily="34" charset="0"/>
              </a:rPr>
              <a:t>thanksgiving</a:t>
            </a:r>
            <a:r>
              <a:rPr lang="en-US" sz="3200" dirty="0">
                <a:latin typeface="Avenir Next Condensed" panose="020B0506020202020204" pitchFamily="34" charset="0"/>
              </a:rPr>
              <a:t> and his courts with praise; give thanks to him and praise his name. for the LORD is good and his love endures forever; his </a:t>
            </a:r>
            <a:r>
              <a:rPr lang="en-US" sz="3200" b="1" dirty="0">
                <a:latin typeface="Avenir Next Condensed" panose="020B0506020202020204" pitchFamily="34" charset="0"/>
              </a:rPr>
              <a:t>faithfulness</a:t>
            </a:r>
            <a:r>
              <a:rPr lang="en-US" sz="3200" dirty="0">
                <a:latin typeface="Avenir Next Condensed" panose="020B0506020202020204" pitchFamily="34" charset="0"/>
              </a:rPr>
              <a:t> continues through all generations,” (NIV).</a:t>
            </a:r>
          </a:p>
          <a:p>
            <a:endParaRPr lang="en-US" sz="3200" dirty="0">
              <a:latin typeface="Avenir Next Condensed" panose="020B0506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83459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1184454" y="500062"/>
            <a:ext cx="6771268" cy="1325563"/>
          </a:xfrm>
        </p:spPr>
        <p:txBody>
          <a:bodyPr>
            <a:normAutofit/>
          </a:bodyPr>
          <a:lstStyle/>
          <a:p>
            <a:pPr algn="ctr"/>
            <a:r>
              <a:rPr lang="en-US" altLang="en-US" sz="4800" b="1" dirty="0">
                <a:solidFill>
                  <a:schemeClr val="bg1"/>
                </a:solidFill>
                <a:latin typeface="Avenir Next Condensed" charset="0"/>
                <a:ea typeface="Avenir Next Condensed" charset="0"/>
                <a:cs typeface="Avenir Next Condensed" charset="0"/>
              </a:rPr>
              <a:t>Mark 12:30</a:t>
            </a:r>
            <a:endParaRPr lang="en-US" altLang="en-US" sz="4800" b="1" dirty="0">
              <a:solidFill>
                <a:schemeClr val="bg2"/>
              </a:solidFill>
              <a:latin typeface="Avenir Next Condensed" charset="0"/>
              <a:ea typeface="Avenir Next Condensed" charset="0"/>
              <a:cs typeface="Avenir Next Condensed" charset="0"/>
            </a:endParaRP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1045029" y="1825625"/>
            <a:ext cx="7387771" cy="4351338"/>
          </a:xfrm>
        </p:spPr>
        <p:txBody>
          <a:bodyPr>
            <a:noAutofit/>
          </a:bodyPr>
          <a:lstStyle/>
          <a:p>
            <a:r>
              <a:rPr lang="en-US" sz="3200" dirty="0">
                <a:latin typeface="Avenir Next Condensed" panose="020B0506020202020204" pitchFamily="34" charset="0"/>
              </a:rPr>
              <a:t>“Love the Lord your God with all your </a:t>
            </a:r>
            <a:r>
              <a:rPr lang="en-US" sz="3200" b="1" dirty="0">
                <a:latin typeface="Avenir Next Condensed" panose="020B0506020202020204" pitchFamily="34" charset="0"/>
              </a:rPr>
              <a:t>heart</a:t>
            </a:r>
            <a:r>
              <a:rPr lang="en-US" sz="3200" dirty="0">
                <a:latin typeface="Avenir Next Condensed" panose="020B0506020202020204" pitchFamily="34" charset="0"/>
              </a:rPr>
              <a:t> and with all your </a:t>
            </a:r>
            <a:r>
              <a:rPr lang="en-US" sz="3200" b="1" dirty="0">
                <a:latin typeface="Avenir Next Condensed" panose="020B0506020202020204" pitchFamily="34" charset="0"/>
              </a:rPr>
              <a:t>soul</a:t>
            </a:r>
            <a:r>
              <a:rPr lang="en-US" sz="3200" dirty="0">
                <a:latin typeface="Avenir Next Condensed" panose="020B0506020202020204" pitchFamily="34" charset="0"/>
              </a:rPr>
              <a:t> and with all your </a:t>
            </a:r>
            <a:r>
              <a:rPr lang="en-US" sz="3200" b="1" dirty="0">
                <a:latin typeface="Avenir Next Condensed" panose="020B0506020202020204" pitchFamily="34" charset="0"/>
              </a:rPr>
              <a:t>mind</a:t>
            </a:r>
            <a:r>
              <a:rPr lang="en-US" sz="3200" dirty="0">
                <a:latin typeface="Avenir Next Condensed" panose="020B0506020202020204" pitchFamily="34" charset="0"/>
              </a:rPr>
              <a:t> and with all your </a:t>
            </a:r>
            <a:r>
              <a:rPr lang="en-US" sz="3200" b="1" dirty="0">
                <a:latin typeface="Avenir Next Condensed" panose="020B0506020202020204" pitchFamily="34" charset="0"/>
              </a:rPr>
              <a:t>strength</a:t>
            </a:r>
            <a:r>
              <a:rPr lang="en-US" sz="3200" dirty="0">
                <a:latin typeface="Avenir Next Condensed" panose="020B0506020202020204" pitchFamily="34" charset="0"/>
              </a:rPr>
              <a:t>,” (NIV).</a:t>
            </a:r>
          </a:p>
        </p:txBody>
      </p:sp>
    </p:spTree>
    <p:extLst>
      <p:ext uri="{BB962C8B-B14F-4D97-AF65-F5344CB8AC3E}">
        <p14:creationId xmlns:p14="http://schemas.microsoft.com/office/powerpoint/2010/main" val="37188030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en-US" sz="4800" b="1" dirty="0">
                <a:solidFill>
                  <a:srgbClr val="FFFFFF"/>
                </a:solidFill>
                <a:latin typeface="Avenir Next Condensed" charset="0"/>
                <a:ea typeface="Avenir Next Condensed" charset="0"/>
                <a:cs typeface="Avenir Next Condensed" charset="0"/>
              </a:rPr>
              <a:t>Where to Begin</a:t>
            </a:r>
            <a:endParaRPr lang="en-US" altLang="en-US" sz="4800" b="1" dirty="0">
              <a:solidFill>
                <a:schemeClr val="bg2"/>
              </a:solidFill>
              <a:latin typeface="Avenir Next Condensed" charset="0"/>
              <a:ea typeface="Avenir Next Condensed" charset="0"/>
              <a:cs typeface="Avenir Next Condensed" charset="0"/>
            </a:endParaRP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1172816" y="1825625"/>
            <a:ext cx="6802783" cy="4351338"/>
          </a:xfrm>
        </p:spPr>
        <p:txBody>
          <a:bodyPr/>
          <a:lstStyle/>
          <a:p>
            <a:pPr marL="273050" lvl="1" indent="0">
              <a:buNone/>
            </a:pP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1. We must know our </a:t>
            </a:r>
            <a:r>
              <a:rPr lang="en-US" altLang="en-US" sz="3200" b="1" dirty="0">
                <a:latin typeface="Avenir Next Condensed" charset="0"/>
                <a:ea typeface="Avenir Next Condensed" charset="0"/>
                <a:cs typeface="Avenir Next Condensed" charset="0"/>
              </a:rPr>
              <a:t>financial</a:t>
            </a: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 situation.</a:t>
            </a:r>
          </a:p>
        </p:txBody>
      </p:sp>
    </p:spTree>
    <p:extLst>
      <p:ext uri="{BB962C8B-B14F-4D97-AF65-F5344CB8AC3E}">
        <p14:creationId xmlns:p14="http://schemas.microsoft.com/office/powerpoint/2010/main" val="10360524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en-US" sz="4800" b="1" dirty="0">
                <a:solidFill>
                  <a:srgbClr val="FFFFFF"/>
                </a:solidFill>
                <a:latin typeface="Avenir Next Condensed" charset="0"/>
                <a:ea typeface="Avenir Next Condensed" charset="0"/>
                <a:cs typeface="Avenir Next Condensed" charset="0"/>
              </a:rPr>
              <a:t>Your Balance Sheet</a:t>
            </a:r>
            <a:endParaRPr lang="en-US" altLang="en-US" sz="4800" b="1" dirty="0">
              <a:solidFill>
                <a:schemeClr val="bg2"/>
              </a:solidFill>
              <a:latin typeface="Avenir Next Condensed" charset="0"/>
              <a:ea typeface="Avenir Next Condensed" charset="0"/>
              <a:cs typeface="Avenir Next Condensed" charset="0"/>
            </a:endParaRP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1172816" y="1825625"/>
            <a:ext cx="6802783" cy="4351338"/>
          </a:xfrm>
        </p:spPr>
        <p:txBody>
          <a:bodyPr/>
          <a:lstStyle/>
          <a:p>
            <a:pPr marL="273050" lvl="1" indent="0">
              <a:buNone/>
            </a:pP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“Be diligent to know the </a:t>
            </a:r>
            <a:r>
              <a:rPr lang="en-US" altLang="en-US" sz="3200" b="1" dirty="0">
                <a:latin typeface="Avenir Next Condensed" charset="0"/>
                <a:ea typeface="Avenir Next Condensed" charset="0"/>
                <a:cs typeface="Avenir Next Condensed" charset="0"/>
              </a:rPr>
              <a:t>state</a:t>
            </a: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 of your flocks, and attend to your herds, for </a:t>
            </a:r>
            <a:r>
              <a:rPr lang="en-US" altLang="en-US" sz="3200" b="1" dirty="0">
                <a:latin typeface="Avenir Next Condensed" charset="0"/>
                <a:ea typeface="Avenir Next Condensed" charset="0"/>
                <a:cs typeface="Avenir Next Condensed" charset="0"/>
              </a:rPr>
              <a:t>riches</a:t>
            </a: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 are not forever, nor does a </a:t>
            </a:r>
            <a:r>
              <a:rPr lang="en-US" altLang="en-US" sz="3200" b="1" dirty="0">
                <a:latin typeface="Avenir Next Condensed" charset="0"/>
                <a:ea typeface="Avenir Next Condensed" charset="0"/>
                <a:cs typeface="Avenir Next Condensed" charset="0"/>
              </a:rPr>
              <a:t>crown</a:t>
            </a: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 endure to all generation,” (Proverbs 27:23,24, NIV).</a:t>
            </a:r>
          </a:p>
        </p:txBody>
      </p:sp>
    </p:spTree>
    <p:extLst>
      <p:ext uri="{BB962C8B-B14F-4D97-AF65-F5344CB8AC3E}">
        <p14:creationId xmlns:p14="http://schemas.microsoft.com/office/powerpoint/2010/main" val="39126428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NADST">
      <a:dk1>
        <a:srgbClr val="3E4040"/>
      </a:dk1>
      <a:lt1>
        <a:srgbClr val="FFFFFF"/>
      </a:lt1>
      <a:dk2>
        <a:srgbClr val="616669"/>
      </a:dk2>
      <a:lt2>
        <a:srgbClr val="E7E6E6"/>
      </a:lt2>
      <a:accent1>
        <a:srgbClr val="A09324"/>
      </a:accent1>
      <a:accent2>
        <a:srgbClr val="8FBFC6"/>
      </a:accent2>
      <a:accent3>
        <a:srgbClr val="989898"/>
      </a:accent3>
      <a:accent4>
        <a:srgbClr val="7EB3E1"/>
      </a:accent4>
      <a:accent5>
        <a:srgbClr val="D2E3DF"/>
      </a:accent5>
      <a:accent6>
        <a:srgbClr val="7D784D"/>
      </a:accent6>
      <a:hlink>
        <a:srgbClr val="4B5763"/>
      </a:hlink>
      <a:folHlink>
        <a:srgbClr val="954F72"/>
      </a:folHlink>
    </a:clrScheme>
    <a:fontScheme name="Franklin Gothic">
      <a:majorFont>
        <a:latin typeface="Franklin Gothic Medium" panose="020B0603020102020204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238</TotalTime>
  <Words>1081</Words>
  <Application>Microsoft Macintosh PowerPoint</Application>
  <PresentationFormat>On-screen Show (4:3)</PresentationFormat>
  <Paragraphs>176</Paragraphs>
  <Slides>33</Slides>
  <Notes>33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42" baseType="lpstr">
      <vt:lpstr>Arial</vt:lpstr>
      <vt:lpstr>Avenir Next</vt:lpstr>
      <vt:lpstr>Avenir Next Condensed</vt:lpstr>
      <vt:lpstr>Calibri</vt:lpstr>
      <vt:lpstr>Myriad Pro bold condensed</vt:lpstr>
      <vt:lpstr>Myriad Pro Light</vt:lpstr>
      <vt:lpstr>Myriad Pro Regular</vt:lpstr>
      <vt:lpstr>Wingdings</vt:lpstr>
      <vt:lpstr>Office Theme</vt:lpstr>
      <vt:lpstr>Putting Your  Financial House in Order</vt:lpstr>
      <vt:lpstr>Money Management Important to Christians</vt:lpstr>
      <vt:lpstr>What is Worship?</vt:lpstr>
      <vt:lpstr>What is Idolatry?</vt:lpstr>
      <vt:lpstr>Worship</vt:lpstr>
      <vt:lpstr>Psalm 100</vt:lpstr>
      <vt:lpstr>Mark 12:30</vt:lpstr>
      <vt:lpstr>Where to Begin</vt:lpstr>
      <vt:lpstr>Your Balance Sheet</vt:lpstr>
      <vt:lpstr>Your Balance Sheet</vt:lpstr>
      <vt:lpstr>Where to Begin</vt:lpstr>
      <vt:lpstr>Put God First</vt:lpstr>
      <vt:lpstr>Put God First</vt:lpstr>
      <vt:lpstr>Sample Paystub</vt:lpstr>
      <vt:lpstr>Where to Begin</vt:lpstr>
      <vt:lpstr>Income to be Tithed</vt:lpstr>
      <vt:lpstr>Where to Begin</vt:lpstr>
      <vt:lpstr>How to Submit Tithe</vt:lpstr>
      <vt:lpstr>Where to Begin</vt:lpstr>
      <vt:lpstr>A Budget</vt:lpstr>
      <vt:lpstr>PowerPoint Presentation</vt:lpstr>
      <vt:lpstr>Where to Begin</vt:lpstr>
      <vt:lpstr>Determine to Save</vt:lpstr>
      <vt:lpstr>Determine to Save</vt:lpstr>
      <vt:lpstr>Retirement Savings</vt:lpstr>
      <vt:lpstr>College Funding</vt:lpstr>
      <vt:lpstr>Where to Begin</vt:lpstr>
      <vt:lpstr>Debt is Bondage</vt:lpstr>
      <vt:lpstr>How Get Out of Debt</vt:lpstr>
      <vt:lpstr>Resolution Plan</vt:lpstr>
      <vt:lpstr>Resolution Plan</vt:lpstr>
      <vt:lpstr>Ellen White on Debt</vt:lpstr>
      <vt:lpstr>It’s About Worship</vt:lpstr>
    </vt:vector>
  </TitlesOfParts>
  <Company/>
  <LinksUpToDate>false</LinksUpToDate>
  <SharedDoc>false</SharedDoc>
  <HyperlinksChanged>false</HyperlinksChanged>
  <AppVersion>16.0011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Clayton Kinney</dc:creator>
  <cp:lastModifiedBy>Microsoft Office User</cp:lastModifiedBy>
  <cp:revision>23</cp:revision>
  <cp:lastPrinted>2018-03-28T13:48:24Z</cp:lastPrinted>
  <dcterms:created xsi:type="dcterms:W3CDTF">2017-01-04T02:32:36Z</dcterms:created>
  <dcterms:modified xsi:type="dcterms:W3CDTF">2018-03-28T15:23:34Z</dcterms:modified>
</cp:coreProperties>
</file>